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305" r:id="rId2"/>
    <p:sldId id="302" r:id="rId3"/>
    <p:sldId id="1551" r:id="rId4"/>
    <p:sldId id="307" r:id="rId5"/>
    <p:sldId id="308" r:id="rId6"/>
    <p:sldId id="309" r:id="rId7"/>
    <p:sldId id="299" r:id="rId8"/>
    <p:sldId id="310" r:id="rId9"/>
    <p:sldId id="311" r:id="rId10"/>
    <p:sldId id="304" r:id="rId11"/>
    <p:sldId id="312" r:id="rId12"/>
    <p:sldId id="313" r:id="rId13"/>
    <p:sldId id="314" r:id="rId14"/>
    <p:sldId id="315" r:id="rId15"/>
    <p:sldId id="316" r:id="rId16"/>
    <p:sldId id="317" r:id="rId17"/>
    <p:sldId id="318" r:id="rId18"/>
    <p:sldId id="290" r:id="rId19"/>
    <p:sldId id="291" r:id="rId20"/>
    <p:sldId id="322" r:id="rId21"/>
    <p:sldId id="293" r:id="rId22"/>
    <p:sldId id="324" r:id="rId23"/>
    <p:sldId id="1544" r:id="rId24"/>
    <p:sldId id="296" r:id="rId25"/>
    <p:sldId id="1545" r:id="rId26"/>
    <p:sldId id="298" r:id="rId27"/>
    <p:sldId id="319" r:id="rId2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5428" autoAdjust="0"/>
  </p:normalViewPr>
  <p:slideViewPr>
    <p:cSldViewPr snapToGrid="0">
      <p:cViewPr varScale="1">
        <p:scale>
          <a:sx n="94" d="100"/>
          <a:sy n="94" d="100"/>
        </p:scale>
        <p:origin x="1194"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9C8F41A4-217B-4FDE-BB79-A1C85C60D228}" type="datetimeFigureOut">
              <a:rPr lang="en-US" smtClean="0"/>
              <a:t>8/7/2026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1EFE4B6-0BF9-4963-AFD3-1009BFF7DF01}" type="slidenum">
              <a:rPr lang="en-US" smtClean="0"/>
              <a:t>‹#›</a:t>
            </a:fld>
            <a:endParaRPr lang="en-US"/>
          </a:p>
        </p:txBody>
      </p:sp>
    </p:spTree>
    <p:extLst>
      <p:ext uri="{BB962C8B-B14F-4D97-AF65-F5344CB8AC3E}">
        <p14:creationId xmlns:p14="http://schemas.microsoft.com/office/powerpoint/2010/main" val="3542183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rule change addresses player equipment. It ensures player safety is paramount, and these updates clarify what is permissible. Key takeaways here are:</a:t>
            </a:r>
          </a:p>
          <a:p>
            <a:pPr marL="171450" indent="-171450">
              <a:buFontTx/>
              <a:buChar char="-"/>
            </a:pPr>
            <a:r>
              <a:rPr lang="en-US" dirty="0"/>
              <a:t>Mouth protectors should focus purely on protection. Any attachments that don't serve to protect the teeth or mouth are not allowed. This aims to eliminate distractions or potential hazards.</a:t>
            </a:r>
          </a:p>
          <a:p>
            <a:pPr marL="171450" indent="-171450">
              <a:buFontTx/>
              <a:buChar char="-"/>
            </a:pPr>
            <a:endParaRPr lang="en-US" dirty="0"/>
          </a:p>
          <a:p>
            <a:pPr marL="171450" indent="-171450">
              <a:buFontTx/>
              <a:buChar char="-"/>
            </a:pPr>
            <a:r>
              <a:rPr lang="en-US" dirty="0"/>
              <a:t>Mouth protectors must not pose any health or risk issue. </a:t>
            </a:r>
          </a:p>
          <a:p>
            <a:pPr marL="171450" indent="-171450">
              <a:buFontTx/>
              <a:buChar char="-"/>
            </a:pPr>
            <a:endParaRPr lang="en-US" dirty="0"/>
          </a:p>
          <a:p>
            <a:r>
              <a:rPr lang="en-US" dirty="0"/>
              <a:t>- The mouth protector must not pose a danger to the player, or to other players on the field. This applies to attachments that might snag, break off, or otherwise become a hazard during play.</a:t>
            </a:r>
          </a:p>
          <a:p>
            <a:endParaRPr lang="en-US" dirty="0"/>
          </a:p>
        </p:txBody>
      </p:sp>
      <p:sp>
        <p:nvSpPr>
          <p:cNvPr id="4" name="Slide Number Placeholder 3"/>
          <p:cNvSpPr>
            <a:spLocks noGrp="1"/>
          </p:cNvSpPr>
          <p:nvPr>
            <p:ph type="sldNum" sz="quarter" idx="5"/>
          </p:nvPr>
        </p:nvSpPr>
        <p:spPr/>
        <p:txBody>
          <a:bodyPr/>
          <a:lstStyle/>
          <a:p>
            <a:fld id="{21EFE4B6-0BF9-4963-AFD3-1009BFF7DF01}" type="slidenum">
              <a:rPr lang="en-US" smtClean="0"/>
              <a:t>2</a:t>
            </a:fld>
            <a:endParaRPr lang="en-US"/>
          </a:p>
        </p:txBody>
      </p:sp>
    </p:spTree>
    <p:extLst>
      <p:ext uri="{BB962C8B-B14F-4D97-AF65-F5344CB8AC3E}">
        <p14:creationId xmlns:p14="http://schemas.microsoft.com/office/powerpoint/2010/main" val="40524419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Calibri" panose="020F0502020204030204" pitchFamily="34" charset="0"/>
              </a:rPr>
              <a:t>This slide covers the substitution restriction during a penalty corner. From the moment a penalty corner is awarded until it is completed, no substitutions are permitted, including players returning from suspension. The sole exception applies to the goalkeeper, who may be replaced in cases of illness, injury, suspension, or disqualification. This restriction preserves the integrity and continuity of the penalty corner procedure.</a:t>
            </a:r>
          </a:p>
        </p:txBody>
      </p:sp>
      <p:sp>
        <p:nvSpPr>
          <p:cNvPr id="4" name="Slide Number Placeholder 3"/>
          <p:cNvSpPr>
            <a:spLocks noGrp="1"/>
          </p:cNvSpPr>
          <p:nvPr>
            <p:ph type="sldNum" sz="quarter" idx="5"/>
          </p:nvPr>
        </p:nvSpPr>
        <p:spPr/>
        <p:txBody>
          <a:bodyPr/>
          <a:lstStyle/>
          <a:p>
            <a:pPr>
              <a:defRPr/>
            </a:pPr>
            <a:fld id="{E36BC55F-F27B-4CAA-9526-1E651830C27D}" type="slidenum">
              <a:rPr lang="en-US" smtClean="0"/>
              <a:pPr>
                <a:defRPr/>
              </a:pPr>
              <a:t>13</a:t>
            </a:fld>
            <a:endParaRPr lang="en-US"/>
          </a:p>
        </p:txBody>
      </p:sp>
    </p:spTree>
    <p:extLst>
      <p:ext uri="{BB962C8B-B14F-4D97-AF65-F5344CB8AC3E}">
        <p14:creationId xmlns:p14="http://schemas.microsoft.com/office/powerpoint/2010/main" val="36573014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Calibri" panose="020F0502020204030204" pitchFamily="34" charset="0"/>
              </a:rPr>
              <a:t>This slide details the specific procedure when a goalkeeper must be replaced during a penalty corner. If a goalkeeper is suspended or disqualified, a properly equipped substitute goalkeeper must enter the game, another field player must leave, and the team continues with one fewer field player. This rule prevents tactical substitutions and maintains fairness throughout the penalty corner. Reference Rules 4-4-3 and 10-3-1.</a:t>
            </a:r>
          </a:p>
        </p:txBody>
      </p:sp>
      <p:sp>
        <p:nvSpPr>
          <p:cNvPr id="4" name="Slide Number Placeholder 3"/>
          <p:cNvSpPr>
            <a:spLocks noGrp="1"/>
          </p:cNvSpPr>
          <p:nvPr>
            <p:ph type="sldNum" sz="quarter" idx="5"/>
          </p:nvPr>
        </p:nvSpPr>
        <p:spPr/>
        <p:txBody>
          <a:bodyPr/>
          <a:lstStyle/>
          <a:p>
            <a:pPr>
              <a:defRPr/>
            </a:pPr>
            <a:fld id="{D87E998B-9F8D-48DC-92E7-E0DD10CF75C9}" type="slidenum">
              <a:rPr lang="en-US" smtClean="0"/>
              <a:pPr>
                <a:defRPr/>
              </a:pPr>
              <a:t>14</a:t>
            </a:fld>
            <a:endParaRPr lang="en-US"/>
          </a:p>
        </p:txBody>
      </p:sp>
    </p:spTree>
    <p:extLst>
      <p:ext uri="{BB962C8B-B14F-4D97-AF65-F5344CB8AC3E}">
        <p14:creationId xmlns:p14="http://schemas.microsoft.com/office/powerpoint/2010/main" val="24995712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Calibri" panose="020F0502020204030204" pitchFamily="34" charset="0"/>
              </a:rPr>
              <a:t>This slide explains the use of wire-caged face masks during penalty corners. Smooth, rounded wire-caged face masks are permitted for defenders during a penalty corner. Once the penalty corner is completed, the mask must be removed immediately. The one exception is if removal cannot safely occur right away, in which case the player may continue wearing it only while inside the 25-yard area.</a:t>
            </a:r>
          </a:p>
        </p:txBody>
      </p:sp>
      <p:sp>
        <p:nvSpPr>
          <p:cNvPr id="4" name="Slide Number Placeholder 3"/>
          <p:cNvSpPr>
            <a:spLocks noGrp="1"/>
          </p:cNvSpPr>
          <p:nvPr>
            <p:ph type="sldNum" sz="quarter" idx="5"/>
          </p:nvPr>
        </p:nvSpPr>
        <p:spPr/>
        <p:txBody>
          <a:bodyPr/>
          <a:lstStyle/>
          <a:p>
            <a:pPr>
              <a:defRPr/>
            </a:pPr>
            <a:fld id="{ACA2F11B-42C9-4080-840E-25C94C10162F}" type="slidenum">
              <a:rPr lang="en-US" smtClean="0"/>
              <a:pPr>
                <a:defRPr/>
              </a:pPr>
              <a:t>15</a:t>
            </a:fld>
            <a:endParaRPr lang="en-US"/>
          </a:p>
        </p:txBody>
      </p:sp>
    </p:spTree>
    <p:extLst>
      <p:ext uri="{BB962C8B-B14F-4D97-AF65-F5344CB8AC3E}">
        <p14:creationId xmlns:p14="http://schemas.microsoft.com/office/powerpoint/2010/main" val="40646667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panose="020F0502020204030204" pitchFamily="34" charset="0"/>
              </a:rPr>
              <a:t>This slide addresses face mask violations and the appropriate official response. A violation occurs when a player crosses the 25-yard line while still wearing a wire-caged face mask. If the player is involved in play, officials should stop play immediately, award a free hit at the 25-yard line, and issue a misconduct penalty. If the player is not involved in play, the violation should be addressed at the next stoppage. Reference Rules 1-6-5 and 8-2-1.</a:t>
            </a:r>
          </a:p>
        </p:txBody>
      </p:sp>
      <p:sp>
        <p:nvSpPr>
          <p:cNvPr id="4" name="Slide Number Placeholder 3"/>
          <p:cNvSpPr>
            <a:spLocks noGrp="1"/>
          </p:cNvSpPr>
          <p:nvPr>
            <p:ph type="sldNum" sz="quarter" idx="5"/>
          </p:nvPr>
        </p:nvSpPr>
        <p:spPr/>
        <p:txBody>
          <a:bodyPr/>
          <a:lstStyle/>
          <a:p>
            <a:pPr>
              <a:defRPr/>
            </a:pPr>
            <a:fld id="{E3313750-6F64-464F-A811-87894FB562EB}" type="slidenum">
              <a:rPr lang="en-US" smtClean="0"/>
              <a:pPr>
                <a:defRPr/>
              </a:pPr>
              <a:t>16</a:t>
            </a:fld>
            <a:endParaRPr lang="en-US"/>
          </a:p>
        </p:txBody>
      </p:sp>
    </p:spTree>
    <p:extLst>
      <p:ext uri="{BB962C8B-B14F-4D97-AF65-F5344CB8AC3E}">
        <p14:creationId xmlns:p14="http://schemas.microsoft.com/office/powerpoint/2010/main" val="41399364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panose="020F0502020204030204" pitchFamily="34" charset="0"/>
              </a:rPr>
              <a:t>This slide reviews the requirements for tooth and mouth protectors. All protectors must be properly molded or custom fitted and worn as designed for their protective function. Protectors may not include any attachments or features that do not serve a protective purpose or that create additional safety risks. The overarching goal is to maintain player safety and minimize injury risk on the field.</a:t>
            </a:r>
          </a:p>
        </p:txBody>
      </p:sp>
      <p:sp>
        <p:nvSpPr>
          <p:cNvPr id="4" name="Slide Number Placeholder 3"/>
          <p:cNvSpPr>
            <a:spLocks noGrp="1"/>
          </p:cNvSpPr>
          <p:nvPr>
            <p:ph type="sldNum" sz="quarter" idx="5"/>
          </p:nvPr>
        </p:nvSpPr>
        <p:spPr/>
        <p:txBody>
          <a:bodyPr/>
          <a:lstStyle/>
          <a:p>
            <a:pPr>
              <a:defRPr/>
            </a:pPr>
            <a:fld id="{7BD29770-4FCD-4AE5-84E5-018A8D124E8A}" type="slidenum">
              <a:rPr lang="en-US" smtClean="0"/>
              <a:pPr>
                <a:defRPr/>
              </a:pPr>
              <a:t>17</a:t>
            </a:fld>
            <a:endParaRPr lang="en-US"/>
          </a:p>
        </p:txBody>
      </p:sp>
    </p:spTree>
    <p:extLst>
      <p:ext uri="{BB962C8B-B14F-4D97-AF65-F5344CB8AC3E}">
        <p14:creationId xmlns:p14="http://schemas.microsoft.com/office/powerpoint/2010/main" val="1600095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DA7ACC12-BB8C-437B-A2FF-AC59623B8BD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C418485-6CA0-47C1-A55E-2DF0F2A54A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9700" name="Slide Number Placeholder 3">
            <a:extLst>
              <a:ext uri="{FF2B5EF4-FFF2-40B4-BE49-F238E27FC236}">
                <a16:creationId xmlns:a16="http://schemas.microsoft.com/office/drawing/2014/main" id="{03FF245E-E817-464D-893D-84DDD5B43D1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814579" indent="-313299">
              <a:defRPr>
                <a:solidFill>
                  <a:schemeClr val="tx1"/>
                </a:solidFill>
                <a:latin typeface="Arial" panose="020B0604020202020204" pitchFamily="34" charset="0"/>
                <a:cs typeface="Arial" panose="020B0604020202020204" pitchFamily="34" charset="0"/>
              </a:defRPr>
            </a:lvl2pPr>
            <a:lvl3pPr marL="1253198" indent="-250639">
              <a:defRPr>
                <a:solidFill>
                  <a:schemeClr val="tx1"/>
                </a:solidFill>
                <a:latin typeface="Arial" panose="020B0604020202020204" pitchFamily="34" charset="0"/>
                <a:cs typeface="Arial" panose="020B0604020202020204" pitchFamily="34" charset="0"/>
              </a:defRPr>
            </a:lvl3pPr>
            <a:lvl4pPr marL="1754477" indent="-250639">
              <a:defRPr>
                <a:solidFill>
                  <a:schemeClr val="tx1"/>
                </a:solidFill>
                <a:latin typeface="Arial" panose="020B0604020202020204" pitchFamily="34" charset="0"/>
                <a:cs typeface="Arial" panose="020B0604020202020204" pitchFamily="34" charset="0"/>
              </a:defRPr>
            </a:lvl4pPr>
            <a:lvl5pPr marL="2255756" indent="-250639">
              <a:defRPr>
                <a:solidFill>
                  <a:schemeClr val="tx1"/>
                </a:solidFill>
                <a:latin typeface="Arial" panose="020B0604020202020204" pitchFamily="34" charset="0"/>
                <a:cs typeface="Arial" panose="020B0604020202020204" pitchFamily="34" charset="0"/>
              </a:defRPr>
            </a:lvl5pPr>
            <a:lvl6pPr marL="2757036"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258315"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759594"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260873"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ED53D7-7D80-469C-A1F2-75F2CA12D650}" type="slidenum">
              <a:rPr lang="en-US" altLang="en-US" smtClean="0"/>
              <a:pPr/>
              <a:t>18</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our all-in-one, cloud-based hub — the NFHS Center for Officials Services, or COS — it connects everyone involved in officiating. It handles registration, assignments, testing, payments, and a whole host of other features and integrations, so all your officiating needs live in one place. And here's the best part: it's completely free for every NFHS state association, local association, and assigner group.</a:t>
            </a:r>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19</a:t>
            </a:fld>
            <a:endParaRPr lang="en-US"/>
          </a:p>
        </p:txBody>
      </p:sp>
    </p:spTree>
    <p:extLst>
      <p:ext uri="{BB962C8B-B14F-4D97-AF65-F5344CB8AC3E}">
        <p14:creationId xmlns:p14="http://schemas.microsoft.com/office/powerpoint/2010/main" val="20527740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Improved Exam Center:</a:t>
            </a:r>
          </a:p>
          <a:p>
            <a:r>
              <a:rPr lang="en-US" dirty="0"/>
              <a:t>• So we've completely redesigned the Exam Center, and it's now built right into the NFHS Center for Officials Services.</a:t>
            </a:r>
          </a:p>
          <a:p>
            <a:r>
              <a:rPr lang="en-US" dirty="0"/>
              <a:t>• It's a cleaner, more modern interface, and makes it a lot easier for officials to find, take, and finish their required tests.</a:t>
            </a:r>
          </a:p>
          <a:p>
            <a:r>
              <a:rPr lang="en-US" dirty="0"/>
              <a:t>• And on the admin side, it streamlines everything — giving exams, tracking results, and managing credentials all in one place.</a:t>
            </a:r>
          </a:p>
          <a:p>
            <a:endParaRPr lang="en-US" dirty="0"/>
          </a:p>
        </p:txBody>
      </p:sp>
      <p:sp>
        <p:nvSpPr>
          <p:cNvPr id="4" name="Slide Number Placeholder 3"/>
          <p:cNvSpPr>
            <a:spLocks noGrp="1"/>
          </p:cNvSpPr>
          <p:nvPr>
            <p:ph type="sldNum" sz="quarter" idx="5"/>
          </p:nvPr>
        </p:nvSpPr>
        <p:spPr/>
        <p:txBody>
          <a:bodyPr/>
          <a:lstStyle/>
          <a:p>
            <a:fld id="{21EFE4B6-0BF9-4963-AFD3-1009BFF7DF01}" type="slidenum">
              <a:rPr lang="en-US" smtClean="0"/>
              <a:t>20</a:t>
            </a:fld>
            <a:endParaRPr lang="en-US"/>
          </a:p>
        </p:txBody>
      </p:sp>
    </p:spTree>
    <p:extLst>
      <p:ext uri="{BB962C8B-B14F-4D97-AF65-F5344CB8AC3E}">
        <p14:creationId xmlns:p14="http://schemas.microsoft.com/office/powerpoint/2010/main" val="24854894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Calibri" panose="020F0502020204030204" pitchFamily="34" charset="0"/>
                <a:cs typeface="Times New Roman" panose="02020603050405020304" pitchFamily="18" charset="0"/>
              </a:rPr>
              <a:t>Over the </a:t>
            </a:r>
            <a:r>
              <a:rPr lang="en-US" sz="1200" dirty="0">
                <a:effectLst/>
                <a:latin typeface="Calibri" panose="020F0502020204030204" pitchFamily="34" charset="0"/>
                <a:ea typeface="Calibri" panose="020F0502020204030204" pitchFamily="34" charset="0"/>
                <a:cs typeface="Times New Roman" panose="02020603050405020304" pitchFamily="18" charset="0"/>
              </a:rPr>
              <a:t>next few slides</a:t>
            </a:r>
            <a:r>
              <a:rPr lang="en-US" sz="1200">
                <a:effectLst/>
                <a:latin typeface="Calibri" panose="020F0502020204030204" pitchFamily="34" charset="0"/>
                <a:ea typeface="Calibri" panose="020F0502020204030204" pitchFamily="34" charset="0"/>
                <a:cs typeface="Times New Roman" panose="02020603050405020304" pitchFamily="18" charset="0"/>
              </a:rPr>
              <a:t>, I want to walk you through some of</a:t>
            </a:r>
            <a:r>
              <a:rPr lang="en-US" sz="1200" dirty="0">
                <a:effectLst/>
                <a:latin typeface="Calibri" panose="020F0502020204030204" pitchFamily="34" charset="0"/>
                <a:ea typeface="Calibri" panose="020F0502020204030204" pitchFamily="34" charset="0"/>
                <a:cs typeface="Times New Roman" panose="02020603050405020304" pitchFamily="18" charset="0"/>
              </a:rPr>
              <a:t> the resources </a:t>
            </a:r>
            <a:r>
              <a:rPr lang="en-US" sz="1200">
                <a:effectLst/>
                <a:latin typeface="Calibri" panose="020F0502020204030204" pitchFamily="34" charset="0"/>
                <a:ea typeface="Calibri" panose="020F0502020204030204" pitchFamily="34" charset="0"/>
                <a:cs typeface="Times New Roman" panose="02020603050405020304" pitchFamily="18" charset="0"/>
              </a:rPr>
              <a:t>we have </a:t>
            </a:r>
            <a:r>
              <a:rPr lang="en-US" sz="1200" dirty="0">
                <a:effectLst/>
                <a:latin typeface="Calibri" panose="020F0502020204030204" pitchFamily="34" charset="0"/>
                <a:ea typeface="Calibri" panose="020F0502020204030204" pitchFamily="34" charset="0"/>
                <a:cs typeface="Times New Roman" panose="02020603050405020304" pitchFamily="18" charset="0"/>
              </a:rPr>
              <a:t>available </a:t>
            </a:r>
            <a:r>
              <a:rPr lang="en-US" sz="1200">
                <a:effectLst/>
                <a:latin typeface="Calibri" panose="020F0502020204030204" pitchFamily="34" charset="0"/>
                <a:ea typeface="Calibri" panose="020F0502020204030204" pitchFamily="34" charset="0"/>
                <a:cs typeface="Times New Roman" panose="02020603050405020304" pitchFamily="18" charset="0"/>
              </a:rPr>
              <a:t>for </a:t>
            </a:r>
            <a:r>
              <a:rPr lang="en-US" sz="1200" dirty="0">
                <a:effectLst/>
                <a:latin typeface="Calibri" panose="020F0502020204030204" pitchFamily="34" charset="0"/>
                <a:ea typeface="Calibri" panose="020F0502020204030204" pitchFamily="34" charset="0"/>
                <a:cs typeface="Times New Roman" panose="02020603050405020304" pitchFamily="18" charset="0"/>
              </a:rPr>
              <a:t>your coaches, parents</a:t>
            </a:r>
            <a:r>
              <a:rPr lang="en-US" sz="1200">
                <a:effectLst/>
                <a:latin typeface="Calibri" panose="020F0502020204030204" pitchFamily="34" charset="0"/>
                <a:ea typeface="Calibri" panose="020F0502020204030204" pitchFamily="34" charset="0"/>
                <a:cs typeface="Times New Roman" panose="02020603050405020304" pitchFamily="18" charset="0"/>
              </a:rPr>
              <a:t>,</a:t>
            </a:r>
            <a:r>
              <a:rPr lang="en-US" sz="1200" dirty="0">
                <a:effectLst/>
                <a:latin typeface="Calibri" panose="020F0502020204030204" pitchFamily="34" charset="0"/>
                <a:ea typeface="Calibri" panose="020F0502020204030204" pitchFamily="34" charset="0"/>
                <a:cs typeface="Times New Roman" panose="02020603050405020304" pitchFamily="18" charset="0"/>
              </a:rPr>
              <a:t> and students</a:t>
            </a:r>
            <a:r>
              <a:rPr lang="en-US" sz="1200">
                <a:effectLst/>
                <a:latin typeface="Calibri" panose="020F0502020204030204" pitchFamily="34" charset="0"/>
                <a:ea typeface="Calibri" panose="020F0502020204030204" pitchFamily="34" charset="0"/>
                <a:cs typeface="Times New Roman" panose="02020603050405020304" pitchFamily="18" charset="0"/>
              </a:rPr>
              <a:t>.</a:t>
            </a:r>
            <a:endParaRPr lang="en-US" dirty="0"/>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21</a:t>
            </a:fld>
            <a:endParaRPr lang="en-US"/>
          </a:p>
        </p:txBody>
      </p:sp>
    </p:spTree>
    <p:extLst>
      <p:ext uri="{BB962C8B-B14F-4D97-AF65-F5344CB8AC3E}">
        <p14:creationId xmlns:p14="http://schemas.microsoft.com/office/powerpoint/2010/main" val="34634603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NFHS Learning Center is really your one-stop home for more than 100 online professional development courses — for coaches, students, officials, parents, administrators, and performing arts programs. With more than 70 of these courses being completely free.</a:t>
            </a:r>
          </a:p>
          <a:p>
            <a:endParaRPr lang="en-US" dirty="0"/>
          </a:p>
        </p:txBody>
      </p:sp>
      <p:sp>
        <p:nvSpPr>
          <p:cNvPr id="4" name="Slide Number Placeholder 3"/>
          <p:cNvSpPr>
            <a:spLocks noGrp="1"/>
          </p:cNvSpPr>
          <p:nvPr>
            <p:ph type="sldNum" sz="quarter" idx="5"/>
          </p:nvPr>
        </p:nvSpPr>
        <p:spPr/>
        <p:txBody>
          <a:bodyPr/>
          <a:lstStyle/>
          <a:p>
            <a:fld id="{21EFE4B6-0BF9-4963-AFD3-1009BFF7DF01}" type="slidenum">
              <a:rPr lang="en-US" smtClean="0"/>
              <a:t>22</a:t>
            </a:fld>
            <a:endParaRPr lang="en-US"/>
          </a:p>
        </p:txBody>
      </p:sp>
    </p:spTree>
    <p:extLst>
      <p:ext uri="{BB962C8B-B14F-4D97-AF65-F5344CB8AC3E}">
        <p14:creationId xmlns:p14="http://schemas.microsoft.com/office/powerpoint/2010/main" val="2946345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Substitutions are not allowed prior to a penalty corner. </a:t>
            </a:r>
          </a:p>
          <a:p>
            <a:endParaRPr lang="en-US" dirty="0"/>
          </a:p>
          <a:p>
            <a:r>
              <a:rPr lang="en-US" dirty="0"/>
              <a:t>However, there is one critical exception where a substitution would be permitted:</a:t>
            </a:r>
          </a:p>
          <a:p>
            <a:pPr marL="0" indent="0">
              <a:buFontTx/>
              <a:buNone/>
            </a:pPr>
            <a:endParaRPr lang="en-US" dirty="0"/>
          </a:p>
          <a:p>
            <a:pPr marL="171450" indent="-171450">
              <a:buFontTx/>
              <a:buChar char="-"/>
            </a:pPr>
            <a:r>
              <a:rPr lang="en-US" dirty="0"/>
              <a:t>If the goalkeeper is ill, injured, suspended or disqualified.</a:t>
            </a:r>
          </a:p>
          <a:p>
            <a:pPr marL="171450" indent="-171450">
              <a:buFontTx/>
              <a:buChar char="-"/>
            </a:pPr>
            <a:endParaRPr lang="en-US" dirty="0"/>
          </a:p>
          <a:p>
            <a:r>
              <a:rPr lang="en-US" dirty="0"/>
              <a:t>If a goalkeeper </a:t>
            </a:r>
            <a:r>
              <a:rPr lang="en-US" i="0" dirty="0"/>
              <a:t>is</a:t>
            </a:r>
            <a:r>
              <a:rPr lang="en-US" dirty="0"/>
              <a:t> suspended or disqualified, specific steps must be followed:</a:t>
            </a:r>
          </a:p>
          <a:p>
            <a:endParaRPr lang="en-US" dirty="0"/>
          </a:p>
          <a:p>
            <a:pPr marL="171450" indent="-171450">
              <a:buFontTx/>
              <a:buChar char="-"/>
            </a:pPr>
            <a:r>
              <a:rPr lang="en-US" dirty="0"/>
              <a:t>A properly equipped goalkeeper must immediately enter the game. </a:t>
            </a:r>
          </a:p>
          <a:p>
            <a:pPr marL="171450" indent="-171450">
              <a:buFontTx/>
              <a:buChar char="-"/>
            </a:pPr>
            <a:r>
              <a:rPr lang="en-US" dirty="0"/>
              <a:t>Another field player from the team must leave the game</a:t>
            </a:r>
          </a:p>
          <a:p>
            <a:pPr marL="171450" indent="-171450">
              <a:buFontTx/>
              <a:buChar char="-"/>
            </a:pPr>
            <a:r>
              <a:rPr lang="en-US" dirty="0"/>
              <a:t>8-2-1 PENALTY 3</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EFE4B6-0BF9-4963-AFD3-1009BFF7DF0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0000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NFHS Learning Center has now delivered more than 29 million course completions across the high school community.</a:t>
            </a:r>
          </a:p>
          <a:p>
            <a:r>
              <a:rPr lang="en-US" dirty="0"/>
              <a:t>• A lot of that is driven by our flagship safety courses — Concussion in Sports leads the way at 9.2M+, followed by Sudden Cardiac Arrest at 3.9M+, Heat Illness Prevention at 3.6M+, and Concussion for Students at 2.1M+.</a:t>
            </a:r>
          </a:p>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23</a:t>
            </a:fld>
            <a:endParaRPr lang="en-US"/>
          </a:p>
        </p:txBody>
      </p:sp>
    </p:spTree>
    <p:extLst>
      <p:ext uri="{BB962C8B-B14F-4D97-AF65-F5344CB8AC3E}">
        <p14:creationId xmlns:p14="http://schemas.microsoft.com/office/powerpoint/2010/main" val="3761670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24</a:t>
            </a:fld>
            <a:endParaRPr lang="en-US"/>
          </a:p>
        </p:txBody>
      </p:sp>
    </p:spTree>
    <p:extLst>
      <p:ext uri="{BB962C8B-B14F-4D97-AF65-F5344CB8AC3E}">
        <p14:creationId xmlns:p14="http://schemas.microsoft.com/office/powerpoint/2010/main" val="16536501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Calibri" panose="020F0502020204030204" pitchFamily="34" charset="0"/>
                <a:ea typeface="Calibri" panose="020F0502020204030204" pitchFamily="34" charset="0"/>
                <a:cs typeface="Calibri" panose="020F0502020204030204" pitchFamily="34" charset="0"/>
              </a:rPr>
              <a:t>The NFHS Network is a website and an app where fans can watch high school sports and activities, both live and on replay. Right now it covers 27 different sports and activities, and by 2028, every single high school event in America will be streamed live. </a:t>
            </a:r>
            <a:endParaRPr lang="en-US" dirty="0"/>
          </a:p>
        </p:txBody>
      </p:sp>
      <p:sp>
        <p:nvSpPr>
          <p:cNvPr id="4" name="Slide Number Placeholder 3"/>
          <p:cNvSpPr>
            <a:spLocks noGrp="1"/>
          </p:cNvSpPr>
          <p:nvPr>
            <p:ph type="sldNum" sz="quarter" idx="5"/>
          </p:nvPr>
        </p:nvSpPr>
        <p:spPr/>
        <p:txBody>
          <a:bodyPr/>
          <a:lstStyle/>
          <a:p>
            <a:fld id="{1E75B04B-E4FE-4365-916A-88871C80FA87}" type="slidenum">
              <a:rPr lang="en-US" smtClean="0"/>
              <a:t>25</a:t>
            </a:fld>
            <a:endParaRPr lang="en-US"/>
          </a:p>
        </p:txBody>
      </p:sp>
    </p:spTree>
    <p:extLst>
      <p:ext uri="{BB962C8B-B14F-4D97-AF65-F5344CB8AC3E}">
        <p14:creationId xmlns:p14="http://schemas.microsoft.com/office/powerpoint/2010/main" val="21428867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B33EFE07-4C8E-4936-9725-43FE355122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E071D2A-32FD-4DA6-85F6-CEB1BA9CACE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 One new feature is the clip-and-share — it lets fans grab their favorite moments right from a broadcast and post them straight to social.</a:t>
            </a:r>
          </a:p>
          <a:p>
            <a:endParaRPr lang="en-US" dirty="0"/>
          </a:p>
          <a:p>
            <a:r>
              <a:rPr lang="en-US" dirty="0"/>
              <a:t>• I</a:t>
            </a:r>
            <a:r>
              <a:rPr lang="en-US" altLang="en-US" sz="1200" dirty="0">
                <a:latin typeface="Calibri" panose="020F0502020204030204" pitchFamily="34" charset="0"/>
                <a:ea typeface="Calibri" panose="020F0502020204030204" pitchFamily="34" charset="0"/>
                <a:cs typeface="Calibri" panose="020F0502020204030204" pitchFamily="34" charset="0"/>
              </a:rPr>
              <a:t>f your school isn't part of the NFHS Network School Broadcast Program yet, I'd really encourage you to reach out to us at Mark.Koski@NFHSnetwork.com.</a:t>
            </a:r>
          </a:p>
          <a:p>
            <a:endParaRPr lang="en-US" altLang="en-US" dirty="0"/>
          </a:p>
        </p:txBody>
      </p:sp>
      <p:sp>
        <p:nvSpPr>
          <p:cNvPr id="41988" name="Slide Number Placeholder 3">
            <a:extLst>
              <a:ext uri="{FF2B5EF4-FFF2-40B4-BE49-F238E27FC236}">
                <a16:creationId xmlns:a16="http://schemas.microsoft.com/office/drawing/2014/main" id="{7A543CCF-E115-48D9-B7E6-1BAEB82080A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814579" indent="-313299">
              <a:defRPr>
                <a:solidFill>
                  <a:schemeClr val="tx1"/>
                </a:solidFill>
                <a:latin typeface="Arial" panose="020B0604020202020204" pitchFamily="34" charset="0"/>
                <a:cs typeface="Arial" panose="020B0604020202020204" pitchFamily="34" charset="0"/>
              </a:defRPr>
            </a:lvl2pPr>
            <a:lvl3pPr marL="1253198" indent="-250639">
              <a:defRPr>
                <a:solidFill>
                  <a:schemeClr val="tx1"/>
                </a:solidFill>
                <a:latin typeface="Arial" panose="020B0604020202020204" pitchFamily="34" charset="0"/>
                <a:cs typeface="Arial" panose="020B0604020202020204" pitchFamily="34" charset="0"/>
              </a:defRPr>
            </a:lvl3pPr>
            <a:lvl4pPr marL="1754477" indent="-250639">
              <a:defRPr>
                <a:solidFill>
                  <a:schemeClr val="tx1"/>
                </a:solidFill>
                <a:latin typeface="Arial" panose="020B0604020202020204" pitchFamily="34" charset="0"/>
                <a:cs typeface="Arial" panose="020B0604020202020204" pitchFamily="34" charset="0"/>
              </a:defRPr>
            </a:lvl4pPr>
            <a:lvl5pPr marL="2255756" indent="-250639">
              <a:defRPr>
                <a:solidFill>
                  <a:schemeClr val="tx1"/>
                </a:solidFill>
                <a:latin typeface="Arial" panose="020B0604020202020204" pitchFamily="34" charset="0"/>
                <a:cs typeface="Arial" panose="020B0604020202020204" pitchFamily="34" charset="0"/>
              </a:defRPr>
            </a:lvl5pPr>
            <a:lvl6pPr marL="2757036"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258315"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759594"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260873" indent="-250639"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CDFA74-AD87-4B98-9EF5-04469DF3089D}" type="slidenum">
              <a:rPr lang="en-US" altLang="en-US" smtClean="0"/>
              <a:pPr/>
              <a:t>26</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Preventing tactical substitutions: We want to avoid teams using substitutions to gain a strategic advantage right before a penalty corner, for instance, bringing on a specialist defender.</a:t>
            </a:r>
          </a:p>
          <a:p>
            <a:pPr marL="171450" indent="-171450">
              <a:buFontTx/>
              <a:buChar char="-"/>
            </a:pPr>
            <a:r>
              <a:rPr lang="en-US" dirty="0"/>
              <a:t>Preserving the flow of the penalty corner: The penalty corner is a critical play, and minimizing interruptions helps maintain the game's rhythm and excitement. </a:t>
            </a:r>
          </a:p>
          <a:p>
            <a:pPr marL="171450" indent="-171450">
              <a:buFontTx/>
              <a:buChar char="-"/>
            </a:pPr>
            <a:r>
              <a:rPr lang="en-US" dirty="0"/>
              <a:t>Ensuring safety and proper equipment: Above all, it reinforces the need for all players, especially the goalkeeper, to be safely and appropriately equipped at all times, even during these high-pressure moments."</a:t>
            </a:r>
          </a:p>
        </p:txBody>
      </p:sp>
      <p:sp>
        <p:nvSpPr>
          <p:cNvPr id="4" name="Slide Number Placeholder 3"/>
          <p:cNvSpPr>
            <a:spLocks noGrp="1"/>
          </p:cNvSpPr>
          <p:nvPr>
            <p:ph type="sldNum" sz="quarter" idx="5"/>
          </p:nvPr>
        </p:nvSpPr>
        <p:spPr/>
        <p:txBody>
          <a:bodyPr/>
          <a:lstStyle/>
          <a:p>
            <a:fld id="{21EFE4B6-0BF9-4963-AFD3-1009BFF7DF01}" type="slidenum">
              <a:rPr lang="en-US" smtClean="0"/>
              <a:t>4</a:t>
            </a:fld>
            <a:endParaRPr lang="en-US"/>
          </a:p>
        </p:txBody>
      </p:sp>
    </p:spTree>
    <p:extLst>
      <p:ext uri="{BB962C8B-B14F-4D97-AF65-F5344CB8AC3E}">
        <p14:creationId xmlns:p14="http://schemas.microsoft.com/office/powerpoint/2010/main" val="20421354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If an attacker enters the circle early, the inserter  the player who starts the penalty corner by passing the ball in – must now go beyond the center line.</a:t>
            </a:r>
          </a:p>
          <a:p>
            <a:pPr marL="171450" indent="-171450">
              <a:buFontTx/>
              <a:buChar char="-"/>
            </a:pPr>
            <a:r>
              <a:rPr lang="en-US" dirty="0"/>
              <a:t>This approach simplifies enforcement by removing uncertainty about which player must be sent back and promotes consistent positioning prior to the penalty corner</a:t>
            </a:r>
          </a:p>
        </p:txBody>
      </p:sp>
      <p:sp>
        <p:nvSpPr>
          <p:cNvPr id="4" name="Slide Number Placeholder 3"/>
          <p:cNvSpPr>
            <a:spLocks noGrp="1"/>
          </p:cNvSpPr>
          <p:nvPr>
            <p:ph type="sldNum" sz="quarter" idx="5"/>
          </p:nvPr>
        </p:nvSpPr>
        <p:spPr/>
        <p:txBody>
          <a:bodyPr/>
          <a:lstStyle/>
          <a:p>
            <a:fld id="{21EFE4B6-0BF9-4963-AFD3-1009BFF7DF01}" type="slidenum">
              <a:rPr lang="en-US" smtClean="0"/>
              <a:t>5</a:t>
            </a:fld>
            <a:endParaRPr lang="en-US"/>
          </a:p>
        </p:txBody>
      </p:sp>
    </p:spTree>
    <p:extLst>
      <p:ext uri="{BB962C8B-B14F-4D97-AF65-F5344CB8AC3E}">
        <p14:creationId xmlns:p14="http://schemas.microsoft.com/office/powerpoint/2010/main" val="13714197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For the home team, socks must be solid, knee-length, and a contrasting dark color. Importantly, sock guards must be worn, and socks should not be rolled down. </a:t>
            </a:r>
          </a:p>
          <a:p>
            <a:pPr marL="0" indent="0">
              <a:buFontTx/>
              <a:buNone/>
            </a:pPr>
            <a:endParaRPr lang="en-US" dirty="0"/>
          </a:p>
          <a:p>
            <a:pPr marL="171450" indent="-171450">
              <a:buFontTx/>
              <a:buChar char="-"/>
            </a:pPr>
            <a:r>
              <a:rPr lang="en-US" dirty="0"/>
              <a:t>For the visiting team, solid, knee-length, with sock guards, their socks must be white.</a:t>
            </a:r>
          </a:p>
        </p:txBody>
      </p:sp>
      <p:sp>
        <p:nvSpPr>
          <p:cNvPr id="4" name="Slide Number Placeholder 3"/>
          <p:cNvSpPr>
            <a:spLocks noGrp="1"/>
          </p:cNvSpPr>
          <p:nvPr>
            <p:ph type="sldNum" sz="quarter" idx="5"/>
          </p:nvPr>
        </p:nvSpPr>
        <p:spPr/>
        <p:txBody>
          <a:bodyPr/>
          <a:lstStyle/>
          <a:p>
            <a:fld id="{21EFE4B6-0BF9-4963-AFD3-1009BFF7DF01}" type="slidenum">
              <a:rPr lang="en-US" smtClean="0"/>
              <a:t>7</a:t>
            </a:fld>
            <a:endParaRPr lang="en-US"/>
          </a:p>
        </p:txBody>
      </p:sp>
    </p:spTree>
    <p:extLst>
      <p:ext uri="{BB962C8B-B14F-4D97-AF65-F5344CB8AC3E}">
        <p14:creationId xmlns:p14="http://schemas.microsoft.com/office/powerpoint/2010/main" val="3448344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mandates dark-colored jerseys for the home team and white jerseys for the visiting team. Making it easier to distinguish teams on the field and ensuring a cohesive uniform standard throughout the rulebook</a:t>
            </a:r>
          </a:p>
        </p:txBody>
      </p:sp>
      <p:sp>
        <p:nvSpPr>
          <p:cNvPr id="4" name="Slide Number Placeholder 3"/>
          <p:cNvSpPr>
            <a:spLocks noGrp="1"/>
          </p:cNvSpPr>
          <p:nvPr>
            <p:ph type="sldNum" sz="quarter" idx="5"/>
          </p:nvPr>
        </p:nvSpPr>
        <p:spPr/>
        <p:txBody>
          <a:bodyPr/>
          <a:lstStyle/>
          <a:p>
            <a:fld id="{21EFE4B6-0BF9-4963-AFD3-1009BFF7DF01}" type="slidenum">
              <a:rPr lang="en-US" smtClean="0"/>
              <a:t>8</a:t>
            </a:fld>
            <a:endParaRPr lang="en-US"/>
          </a:p>
        </p:txBody>
      </p:sp>
    </p:spTree>
    <p:extLst>
      <p:ext uri="{BB962C8B-B14F-4D97-AF65-F5344CB8AC3E}">
        <p14:creationId xmlns:p14="http://schemas.microsoft.com/office/powerpoint/2010/main" val="30401073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Calibri" panose="020F0502020204030204" pitchFamily="34" charset="0"/>
              </a:rPr>
              <a:t>This slide clarifies the difference between a retaken and a subsequent penalty corner. A retaken penalty corner occurs when a foul disrupts the original corner before it is completed, meaning the same corner is simply redone. A subsequent penalty corner results from a new defending foul after the original corner has concluded. The critical distinction is that on a subsequent penalty corner, up to five defenders may participate. Reference Rule 10-3-1 for the full language.</a:t>
            </a:r>
          </a:p>
        </p:txBody>
      </p:sp>
      <p:sp>
        <p:nvSpPr>
          <p:cNvPr id="4" name="Slide Number Placeholder 3"/>
          <p:cNvSpPr>
            <a:spLocks noGrp="1"/>
          </p:cNvSpPr>
          <p:nvPr>
            <p:ph type="sldNum" sz="quarter" idx="5"/>
          </p:nvPr>
        </p:nvSpPr>
        <p:spPr/>
        <p:txBody>
          <a:bodyPr/>
          <a:lstStyle/>
          <a:p>
            <a:pPr>
              <a:defRPr/>
            </a:pPr>
            <a:fld id="{895CE0F8-448B-4EAA-BB4D-F11D72120566}" type="slidenum">
              <a:rPr lang="en-US" smtClean="0"/>
              <a:pPr>
                <a:defRPr/>
              </a:pPr>
              <a:t>10</a:t>
            </a:fld>
            <a:endParaRPr lang="en-US"/>
          </a:p>
        </p:txBody>
      </p:sp>
    </p:spTree>
    <p:extLst>
      <p:ext uri="{BB962C8B-B14F-4D97-AF65-F5344CB8AC3E}">
        <p14:creationId xmlns:p14="http://schemas.microsoft.com/office/powerpoint/2010/main" val="16870256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Calibri" panose="020F0502020204030204" pitchFamily="34" charset="0"/>
              </a:rPr>
              <a:t>This slide addresses early entry violations by both attackers and defenders during a penalty corner. If an attacker enters the circle before the ball is played, the inserter must go beyond the center line. If a defender enters early, that specific player must go beyond the center line and may not be replaced. On a retaken corner, the team plays down a player; on a subsequent corner, full participation resumes. Reference Rules 10-3-3, 10-2-11, and 10-3 Penalties.</a:t>
            </a:r>
          </a:p>
        </p:txBody>
      </p:sp>
      <p:sp>
        <p:nvSpPr>
          <p:cNvPr id="4" name="Slide Number Placeholder 3"/>
          <p:cNvSpPr>
            <a:spLocks noGrp="1"/>
          </p:cNvSpPr>
          <p:nvPr>
            <p:ph type="sldNum" sz="quarter" idx="5"/>
          </p:nvPr>
        </p:nvSpPr>
        <p:spPr/>
        <p:txBody>
          <a:bodyPr/>
          <a:lstStyle/>
          <a:p>
            <a:pPr>
              <a:defRPr/>
            </a:pPr>
            <a:fld id="{F97C0B75-2BF7-41B8-BB5C-FCF09C466C68}" type="slidenum">
              <a:rPr lang="en-US" smtClean="0"/>
              <a:pPr>
                <a:defRPr/>
              </a:pPr>
              <a:t>11</a:t>
            </a:fld>
            <a:endParaRPr lang="en-US"/>
          </a:p>
        </p:txBody>
      </p:sp>
    </p:spTree>
    <p:extLst>
      <p:ext uri="{BB962C8B-B14F-4D97-AF65-F5344CB8AC3E}">
        <p14:creationId xmlns:p14="http://schemas.microsoft.com/office/powerpoint/2010/main" val="4227402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Calibri" panose="020F0502020204030204" pitchFamily="34" charset="0"/>
              </a:rPr>
              <a:t>This slide outlines the officiating expectations surrounding penalty corner enforcement. Officials should prioritize proactive positioning, clear communication with players and fellow officials, and consistent application of the rules. Consistent enforcement prevents repeated early entry violations, promotes uniformity across all levels of play, and reinforces proper penalty corner mechanics for both players and coaches.</a:t>
            </a:r>
          </a:p>
        </p:txBody>
      </p:sp>
      <p:sp>
        <p:nvSpPr>
          <p:cNvPr id="4" name="Slide Number Placeholder 3"/>
          <p:cNvSpPr>
            <a:spLocks noGrp="1"/>
          </p:cNvSpPr>
          <p:nvPr>
            <p:ph type="sldNum" sz="quarter" idx="5"/>
          </p:nvPr>
        </p:nvSpPr>
        <p:spPr/>
        <p:txBody>
          <a:bodyPr/>
          <a:lstStyle/>
          <a:p>
            <a:pPr>
              <a:defRPr/>
            </a:pPr>
            <a:fld id="{2CE665B6-E1EF-4794-92AB-21EA9C67A352}" type="slidenum">
              <a:rPr lang="en-US" smtClean="0"/>
              <a:pPr>
                <a:defRPr/>
              </a:pPr>
              <a:t>12</a:t>
            </a:fld>
            <a:endParaRPr lang="en-US"/>
          </a:p>
        </p:txBody>
      </p:sp>
    </p:spTree>
    <p:extLst>
      <p:ext uri="{BB962C8B-B14F-4D97-AF65-F5344CB8AC3E}">
        <p14:creationId xmlns:p14="http://schemas.microsoft.com/office/powerpoint/2010/main" val="18346577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mailto:dwhitfield@nfhs.org"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5AC8F2-44D6-E579-1182-F705F2E8BD6D}"/>
              </a:ext>
            </a:extLst>
          </p:cNvPr>
          <p:cNvSpPr/>
          <p:nvPr userDrawn="1"/>
        </p:nvSpPr>
        <p:spPr>
          <a:xfrm>
            <a:off x="1" y="6148256"/>
            <a:ext cx="12191999" cy="7391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5049470" y="2656795"/>
            <a:ext cx="6878924" cy="2387600"/>
          </a:xfrm>
        </p:spPr>
        <p:txBody>
          <a:bodyPr anchor="b">
            <a:normAutofit/>
          </a:bodyPr>
          <a:lstStyle>
            <a:lvl1pPr algn="l">
              <a:lnSpc>
                <a:spcPct val="70000"/>
              </a:lnSpc>
              <a:defRPr sz="7200" b="1" i="0">
                <a:solidFill>
                  <a:schemeClr val="bg1"/>
                </a:solidFill>
                <a:latin typeface="Calibri" panose="020F0502020204030204" pitchFamily="34" charset="0"/>
                <a:cs typeface="Calibri" panose="020F0502020204030204" pitchFamily="34" charset="0"/>
              </a:defRPr>
            </a:lvl1pPr>
          </a:lstStyle>
          <a:p>
            <a:r>
              <a:rPr lang="en-US" dirty="0"/>
              <a:t>Title Goes Here</a:t>
            </a:r>
          </a:p>
        </p:txBody>
      </p:sp>
      <p:sp>
        <p:nvSpPr>
          <p:cNvPr id="7" name="Subtitle 2">
            <a:extLst>
              <a:ext uri="{FF2B5EF4-FFF2-40B4-BE49-F238E27FC236}">
                <a16:creationId xmlns:a16="http://schemas.microsoft.com/office/drawing/2014/main" id="{89EEE7A8-0736-F53C-7D39-E9CDF13C67D6}"/>
              </a:ext>
            </a:extLst>
          </p:cNvPr>
          <p:cNvSpPr>
            <a:spLocks noGrp="1"/>
          </p:cNvSpPr>
          <p:nvPr>
            <p:ph type="subTitle" idx="1" hasCustomPrompt="1"/>
          </p:nvPr>
        </p:nvSpPr>
        <p:spPr>
          <a:xfrm>
            <a:off x="5049470" y="5136470"/>
            <a:ext cx="6878924" cy="944290"/>
          </a:xfrm>
        </p:spPr>
        <p:txBody>
          <a:bodyPr/>
          <a:lstStyle>
            <a:lvl1pPr marL="0" indent="0" algn="l">
              <a:lnSpc>
                <a:spcPct val="70000"/>
              </a:lnSpc>
              <a:buNone/>
              <a:defRPr sz="24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sp>
        <p:nvSpPr>
          <p:cNvPr id="2" name="Picture Placeholder 6">
            <a:extLst>
              <a:ext uri="{FF2B5EF4-FFF2-40B4-BE49-F238E27FC236}">
                <a16:creationId xmlns:a16="http://schemas.microsoft.com/office/drawing/2014/main" id="{3D717936-7449-F3C2-8751-5155403673AB}"/>
              </a:ext>
            </a:extLst>
          </p:cNvPr>
          <p:cNvSpPr>
            <a:spLocks noGrp="1"/>
          </p:cNvSpPr>
          <p:nvPr>
            <p:ph type="pic" sz="quarter" idx="10"/>
          </p:nvPr>
        </p:nvSpPr>
        <p:spPr>
          <a:xfrm>
            <a:off x="1" y="0"/>
            <a:ext cx="4850216" cy="6148256"/>
          </a:xfrm>
          <a:ln w="19050">
            <a:solidFill>
              <a:schemeClr val="bg1"/>
            </a:solidFill>
          </a:ln>
        </p:spPr>
        <p:txBody>
          <a:bodyPr/>
          <a:lstStyle>
            <a:lvl1pPr marL="0" indent="0">
              <a:buNone/>
              <a:defRPr/>
            </a:lvl1pPr>
          </a:lstStyle>
          <a:p>
            <a:endParaRPr lang="en-US" dirty="0"/>
          </a:p>
        </p:txBody>
      </p:sp>
      <p:sp>
        <p:nvSpPr>
          <p:cNvPr id="4" name="Rectangle 1">
            <a:extLst>
              <a:ext uri="{FF2B5EF4-FFF2-40B4-BE49-F238E27FC236}">
                <a16:creationId xmlns:a16="http://schemas.microsoft.com/office/drawing/2014/main" id="{24288B0B-9ADA-96E5-6966-0048A45664CC}"/>
              </a:ext>
            </a:extLst>
          </p:cNvPr>
          <p:cNvSpPr>
            <a:spLocks noChangeArrowheads="1"/>
          </p:cNvSpPr>
          <p:nvPr userDrawn="1"/>
        </p:nvSpPr>
        <p:spPr bwMode="auto">
          <a:xfrm>
            <a:off x="5049470" y="6225442"/>
            <a:ext cx="6878924"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a:r>
              <a:rPr lang="en-US" sz="800" dirty="0">
                <a:solidFill>
                  <a:srgbClr val="000000"/>
                </a:solidFill>
                <a:effectLst/>
                <a:latin typeface="Calibri" panose="020F0502020204030204" pitchFamily="34" charset="0"/>
                <a:ea typeface="Calibri" panose="020F0502020204030204" pitchFamily="34" charset="0"/>
              </a:rPr>
              <a:t>Copyright© 2026 National Federation of State High School Associations. All Rights Reserved.</a:t>
            </a:r>
            <a:endParaRPr lang="en-US" sz="800" dirty="0">
              <a:effectLst/>
              <a:latin typeface="Calibri" panose="020F0502020204030204" pitchFamily="34" charset="0"/>
              <a:ea typeface="Calibri" panose="020F0502020204030204" pitchFamily="34" charset="0"/>
            </a:endParaRPr>
          </a:p>
          <a:p>
            <a:pPr marL="0" marR="0"/>
            <a:r>
              <a:rPr lang="en-US" sz="800" dirty="0">
                <a:solidFill>
                  <a:srgbClr val="000000"/>
                </a:solidFill>
                <a:effectLst/>
                <a:latin typeface="Calibri" panose="020F0502020204030204" pitchFamily="34" charset="0"/>
                <a:ea typeface="Calibri" panose="020F0502020204030204" pitchFamily="34" charset="0"/>
              </a:rPr>
              <a:t>This copyrighted </a:t>
            </a:r>
            <a:r>
              <a:rPr lang="en-US" sz="800" dirty="0">
                <a:effectLst/>
                <a:latin typeface="Calibri" panose="020F0502020204030204" pitchFamily="34" charset="0"/>
                <a:ea typeface="Calibri" panose="020F0502020204030204" pitchFamily="34" charset="0"/>
              </a:rPr>
              <a:t>power point</a:t>
            </a:r>
            <a:r>
              <a:rPr lang="en-US" sz="800" dirty="0">
                <a:solidFill>
                  <a:srgbClr val="000000"/>
                </a:solidFill>
                <a:effectLst/>
                <a:latin typeface="Calibri" panose="020F0502020204030204" pitchFamily="34" charset="0"/>
                <a:ea typeface="Calibri" panose="020F0502020204030204" pitchFamily="34" charset="0"/>
              </a:rPr>
              <a:t> is presented by the NFHS. </a:t>
            </a:r>
            <a:r>
              <a:rPr lang="en-US" sz="800" dirty="0">
                <a:effectLst/>
                <a:latin typeface="Calibri" panose="020F0502020204030204" pitchFamily="34" charset="0"/>
                <a:ea typeface="Calibri" panose="020F0502020204030204" pitchFamily="34" charset="0"/>
              </a:rPr>
              <a:t>This m</a:t>
            </a:r>
            <a:r>
              <a:rPr lang="en-US" sz="800" dirty="0">
                <a:solidFill>
                  <a:srgbClr val="000000"/>
                </a:solidFill>
                <a:effectLst/>
                <a:latin typeface="Calibri" panose="020F0502020204030204" pitchFamily="34" charset="0"/>
                <a:ea typeface="Calibri" panose="020F0502020204030204" pitchFamily="34" charset="0"/>
              </a:rPr>
              <a:t>aterial shall </a:t>
            </a:r>
            <a:r>
              <a:rPr lang="en-US" sz="800" dirty="0">
                <a:effectLst/>
                <a:latin typeface="Calibri" panose="020F0502020204030204" pitchFamily="34" charset="0"/>
                <a:ea typeface="Calibri" panose="020F0502020204030204" pitchFamily="34" charset="0"/>
              </a:rPr>
              <a:t>only </a:t>
            </a:r>
            <a:r>
              <a:rPr lang="en-US" sz="800" dirty="0">
                <a:solidFill>
                  <a:srgbClr val="000000"/>
                </a:solidFill>
                <a:effectLst/>
                <a:latin typeface="Calibri" panose="020F0502020204030204" pitchFamily="34" charset="0"/>
                <a:ea typeface="Calibri" panose="020F0502020204030204" pitchFamily="34" charset="0"/>
              </a:rPr>
              <a:t>be reproduced or distributed </a:t>
            </a:r>
            <a:r>
              <a:rPr lang="en-US" sz="800" dirty="0">
                <a:effectLst/>
                <a:latin typeface="Calibri" panose="020F0502020204030204" pitchFamily="34" charset="0"/>
                <a:ea typeface="Calibri" panose="020F0502020204030204" pitchFamily="34" charset="0"/>
              </a:rPr>
              <a:t>by member state associations for teaching and training purposes. Distribution to the public is prohibited </a:t>
            </a:r>
            <a:r>
              <a:rPr lang="en-US" sz="800" dirty="0">
                <a:solidFill>
                  <a:srgbClr val="000000"/>
                </a:solidFill>
                <a:effectLst/>
                <a:latin typeface="Calibri" panose="020F0502020204030204" pitchFamily="34" charset="0"/>
                <a:ea typeface="Calibri" panose="020F0502020204030204" pitchFamily="34" charset="0"/>
              </a:rPr>
              <a:t>without </a:t>
            </a:r>
            <a:r>
              <a:rPr lang="en-US" sz="800" dirty="0">
                <a:effectLst/>
                <a:latin typeface="Calibri" panose="020F0502020204030204" pitchFamily="34" charset="0"/>
                <a:ea typeface="Calibri" panose="020F0502020204030204" pitchFamily="34" charset="0"/>
              </a:rPr>
              <a:t>the </a:t>
            </a:r>
            <a:r>
              <a:rPr lang="en-US" sz="800" dirty="0">
                <a:solidFill>
                  <a:srgbClr val="000000"/>
                </a:solidFill>
                <a:effectLst/>
                <a:latin typeface="Calibri" panose="020F0502020204030204" pitchFamily="34" charset="0"/>
                <a:ea typeface="Calibri" panose="020F0502020204030204" pitchFamily="34" charset="0"/>
              </a:rPr>
              <a:t>express written consent from the NFHS.</a:t>
            </a:r>
            <a:r>
              <a:rPr lang="en-US" sz="800" dirty="0">
                <a:effectLst/>
                <a:latin typeface="Calibri" panose="020F0502020204030204" pitchFamily="34" charset="0"/>
                <a:ea typeface="Calibri" panose="020F0502020204030204" pitchFamily="34" charset="0"/>
              </a:rPr>
              <a:t> Please contact Davis Whitfield, COO at </a:t>
            </a:r>
            <a:r>
              <a:rPr lang="en-US" sz="800" u="sng" dirty="0">
                <a:solidFill>
                  <a:srgbClr val="0000FF"/>
                </a:solidFill>
                <a:effectLst/>
                <a:latin typeface="Calibri" panose="020F0502020204030204" pitchFamily="34" charset="0"/>
                <a:ea typeface="Calibri" panose="020F0502020204030204" pitchFamily="34" charset="0"/>
                <a:hlinkClick r:id="rId4"/>
              </a:rPr>
              <a:t>dwhitfield@nfhs.org</a:t>
            </a:r>
            <a:r>
              <a:rPr lang="en-US" sz="800" dirty="0">
                <a:effectLst/>
                <a:latin typeface="Calibri" panose="020F0502020204030204" pitchFamily="34" charset="0"/>
                <a:ea typeface="Calibri" panose="020F0502020204030204" pitchFamily="34" charset="0"/>
              </a:rPr>
              <a:t> with requests.</a:t>
            </a:r>
          </a:p>
        </p:txBody>
      </p:sp>
    </p:spTree>
    <p:extLst>
      <p:ext uri="{BB962C8B-B14F-4D97-AF65-F5344CB8AC3E}">
        <p14:creationId xmlns:p14="http://schemas.microsoft.com/office/powerpoint/2010/main" val="743413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4351337"/>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610056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72316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872E9CF-8AE9-5255-4316-349012503E9B}"/>
              </a:ext>
            </a:extLst>
          </p:cNvPr>
          <p:cNvPicPr>
            <a:picLocks noGrp="1" noRot="1" noChangeAspect="1" noMove="1" noResize="1" noEditPoints="1" noAdjustHandles="1" noChangeArrowheads="1" noChangeShapeType="1" noCrop="1"/>
          </p:cNvPicPr>
          <p:nvPr userDrawn="1"/>
        </p:nvPicPr>
        <p:blipFill>
          <a:blip r:embed="rId3"/>
          <a:srcRect/>
          <a:stretch/>
        </p:blipFill>
        <p:spPr>
          <a:xfrm>
            <a:off x="9724767" y="340170"/>
            <a:ext cx="2203628" cy="1065862"/>
          </a:xfrm>
          <a:prstGeom prst="rect">
            <a:avLst/>
          </a:prstGeom>
        </p:spPr>
      </p:pic>
      <p:sp>
        <p:nvSpPr>
          <p:cNvPr id="6" name="Title 1">
            <a:extLst>
              <a:ext uri="{FF2B5EF4-FFF2-40B4-BE49-F238E27FC236}">
                <a16:creationId xmlns:a16="http://schemas.microsoft.com/office/drawing/2014/main" id="{D1209A9B-74A4-F114-8811-EFAA10BA8B32}"/>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chemeClr val="bg1"/>
                </a:solidFill>
                <a:latin typeface="Calibri" panose="020F0502020204030204" pitchFamily="34" charset="0"/>
                <a:cs typeface="Calibri" panose="020F0502020204030204" pitchFamily="34" charset="0"/>
              </a:defRPr>
            </a:lvl1pPr>
          </a:lstStyle>
          <a:p>
            <a:r>
              <a:rPr lang="en-US" dirty="0"/>
              <a:t>Thank You</a:t>
            </a:r>
          </a:p>
        </p:txBody>
      </p:sp>
      <p:sp>
        <p:nvSpPr>
          <p:cNvPr id="2" name="TextBox 1">
            <a:extLst>
              <a:ext uri="{FF2B5EF4-FFF2-40B4-BE49-F238E27FC236}">
                <a16:creationId xmlns:a16="http://schemas.microsoft.com/office/drawing/2014/main" id="{874CA484-034C-A896-0662-F645CDF79DCA}"/>
              </a:ext>
            </a:extLst>
          </p:cNvPr>
          <p:cNvSpPr txBox="1"/>
          <p:nvPr userDrawn="1"/>
        </p:nvSpPr>
        <p:spPr>
          <a:xfrm>
            <a:off x="1524000" y="4757352"/>
            <a:ext cx="9144000" cy="369332"/>
          </a:xfrm>
          <a:prstGeom prst="rect">
            <a:avLst/>
          </a:prstGeom>
          <a:noFill/>
        </p:spPr>
        <p:txBody>
          <a:bodyPr wrap="square" rtlCol="0">
            <a:spAutoFit/>
          </a:bodyPr>
          <a:lstStyle/>
          <a:p>
            <a:pPr algn="ctr"/>
            <a:r>
              <a:rPr lang="en-US" b="1" dirty="0">
                <a:solidFill>
                  <a:schemeClr val="bg1"/>
                </a:solidFill>
                <a:latin typeface="Calibri" panose="020F0502020204030204" pitchFamily="34" charset="0"/>
                <a:cs typeface="Calibri" panose="020F0502020204030204" pitchFamily="34" charset="0"/>
              </a:rPr>
              <a:t>National Federation of State High School Associations</a:t>
            </a:r>
          </a:p>
        </p:txBody>
      </p:sp>
      <p:grpSp>
        <p:nvGrpSpPr>
          <p:cNvPr id="11" name="Group 10">
            <a:extLst>
              <a:ext uri="{FF2B5EF4-FFF2-40B4-BE49-F238E27FC236}">
                <a16:creationId xmlns:a16="http://schemas.microsoft.com/office/drawing/2014/main" id="{34CD4DE8-1EB6-5346-3383-8707A51C126F}"/>
              </a:ext>
            </a:extLst>
          </p:cNvPr>
          <p:cNvGrpSpPr/>
          <p:nvPr userDrawn="1"/>
        </p:nvGrpSpPr>
        <p:grpSpPr>
          <a:xfrm>
            <a:off x="1717750" y="5646396"/>
            <a:ext cx="9144000" cy="371345"/>
            <a:chOff x="1524000" y="5646396"/>
            <a:chExt cx="9144000" cy="371345"/>
          </a:xfrm>
        </p:grpSpPr>
        <p:sp>
          <p:nvSpPr>
            <p:cNvPr id="4" name="TextBox 3">
              <a:extLst>
                <a:ext uri="{FF2B5EF4-FFF2-40B4-BE49-F238E27FC236}">
                  <a16:creationId xmlns:a16="http://schemas.microsoft.com/office/drawing/2014/main" id="{E3AF79CA-D0BD-24BD-0E32-404A245DDF69}"/>
                </a:ext>
              </a:extLst>
            </p:cNvPr>
            <p:cNvSpPr txBox="1">
              <a:spLocks noGrp="1" noRot="1" noMove="1" noResize="1" noEditPoints="1" noAdjustHandles="1" noChangeArrowheads="1" noChangeShapeType="1"/>
            </p:cNvSpPr>
            <p:nvPr userDrawn="1"/>
          </p:nvSpPr>
          <p:spPr>
            <a:xfrm>
              <a:off x="1524000" y="5646396"/>
              <a:ext cx="9144000" cy="369332"/>
            </a:xfrm>
            <a:prstGeom prst="rect">
              <a:avLst/>
            </a:prstGeom>
            <a:noFill/>
          </p:spPr>
          <p:txBody>
            <a:bodyPr wrap="square" rtlCol="0">
              <a:spAutoFit/>
            </a:bodyPr>
            <a:lstStyle/>
            <a:p>
              <a:pPr algn="ctr"/>
              <a:r>
                <a:rPr lang="en-US" b="0" dirty="0">
                  <a:solidFill>
                    <a:schemeClr val="bg1"/>
                  </a:solidFill>
                  <a:latin typeface="Calibri" panose="020F0502020204030204" pitchFamily="34" charset="0"/>
                  <a:cs typeface="Calibri" panose="020F0502020204030204" pitchFamily="34" charset="0"/>
                </a:rPr>
                <a:t>@NFHS1920		@</a:t>
              </a:r>
              <a:r>
                <a:rPr lang="en-US" b="0" dirty="0" err="1">
                  <a:solidFill>
                    <a:schemeClr val="bg1"/>
                  </a:solidFill>
                  <a:latin typeface="Calibri" panose="020F0502020204030204" pitchFamily="34" charset="0"/>
                  <a:cs typeface="Calibri" panose="020F0502020204030204" pitchFamily="34" charset="0"/>
                </a:rPr>
                <a:t>NFHS_org</a:t>
              </a:r>
              <a:endParaRPr lang="en-US" b="0" dirty="0">
                <a:solidFill>
                  <a:schemeClr val="bg1"/>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F3157171-99F1-CBAA-C17D-0AD9D4B9BB74}"/>
                </a:ext>
              </a:extLst>
            </p:cNvPr>
            <p:cNvPicPr>
              <a:picLocks noChangeAspect="1"/>
            </p:cNvPicPr>
            <p:nvPr userDrawn="1"/>
          </p:nvPicPr>
          <p:blipFill>
            <a:blip r:embed="rId4"/>
            <a:stretch>
              <a:fillRect/>
            </a:stretch>
          </p:blipFill>
          <p:spPr>
            <a:xfrm>
              <a:off x="3686113" y="5646396"/>
              <a:ext cx="371345" cy="371345"/>
            </a:xfrm>
            <a:prstGeom prst="rect">
              <a:avLst/>
            </a:prstGeom>
          </p:spPr>
        </p:pic>
        <p:pic>
          <p:nvPicPr>
            <p:cNvPr id="9" name="Picture 8">
              <a:extLst>
                <a:ext uri="{FF2B5EF4-FFF2-40B4-BE49-F238E27FC236}">
                  <a16:creationId xmlns:a16="http://schemas.microsoft.com/office/drawing/2014/main" id="{1D196C8A-E733-4202-AF23-672634CE9C4A}"/>
                </a:ext>
              </a:extLst>
            </p:cNvPr>
            <p:cNvPicPr>
              <a:picLocks noChangeAspect="1"/>
            </p:cNvPicPr>
            <p:nvPr userDrawn="1"/>
          </p:nvPicPr>
          <p:blipFill>
            <a:blip r:embed="rId5"/>
            <a:stretch>
              <a:fillRect/>
            </a:stretch>
          </p:blipFill>
          <p:spPr>
            <a:xfrm>
              <a:off x="5997144" y="5646396"/>
              <a:ext cx="371345" cy="371345"/>
            </a:xfrm>
            <a:prstGeom prst="rect">
              <a:avLst/>
            </a:prstGeom>
          </p:spPr>
        </p:pic>
        <p:pic>
          <p:nvPicPr>
            <p:cNvPr id="10" name="Picture 9">
              <a:extLst>
                <a:ext uri="{FF2B5EF4-FFF2-40B4-BE49-F238E27FC236}">
                  <a16:creationId xmlns:a16="http://schemas.microsoft.com/office/drawing/2014/main" id="{13FEC574-B3C7-1565-2ADE-C95139ADFD9A}"/>
                </a:ext>
              </a:extLst>
            </p:cNvPr>
            <p:cNvPicPr>
              <a:picLocks noChangeAspect="1"/>
            </p:cNvPicPr>
            <p:nvPr userDrawn="1"/>
          </p:nvPicPr>
          <p:blipFill>
            <a:blip r:embed="rId6"/>
            <a:stretch>
              <a:fillRect/>
            </a:stretch>
          </p:blipFill>
          <p:spPr>
            <a:xfrm>
              <a:off x="6430274" y="5646396"/>
              <a:ext cx="370703" cy="370703"/>
            </a:xfrm>
            <a:prstGeom prst="rect">
              <a:avLst/>
            </a:prstGeom>
          </p:spPr>
        </p:pic>
      </p:grpSp>
    </p:spTree>
    <p:extLst>
      <p:ext uri="{BB962C8B-B14F-4D97-AF65-F5344CB8AC3E}">
        <p14:creationId xmlns:p14="http://schemas.microsoft.com/office/powerpoint/2010/main" val="1895557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1995530" y="2137719"/>
            <a:ext cx="8200939" cy="2111332"/>
          </a:xfrm>
        </p:spPr>
        <p:txBody>
          <a:bodyPr anchor="ctr">
            <a:normAutofit/>
          </a:bodyPr>
          <a:lstStyle>
            <a:lvl1pPr>
              <a:defRPr sz="5400" b="1">
                <a:solidFill>
                  <a:srgbClr val="EA1F45"/>
                </a:solidFill>
                <a:latin typeface="Calibri" panose="020F0502020204030204" pitchFamily="34" charset="0"/>
                <a:cs typeface="Calibri" panose="020F0502020204030204" pitchFamily="34" charset="0"/>
              </a:defRPr>
            </a:lvl1pPr>
          </a:lstStyle>
          <a:p>
            <a:r>
              <a:rPr lang="en-US" dirty="0"/>
              <a:t>Section Header Goes Here</a:t>
            </a:r>
          </a:p>
        </p:txBody>
      </p:sp>
      <p:pic>
        <p:nvPicPr>
          <p:cNvPr id="4" name="Picture 3">
            <a:extLst>
              <a:ext uri="{FF2B5EF4-FFF2-40B4-BE49-F238E27FC236}">
                <a16:creationId xmlns:a16="http://schemas.microsoft.com/office/drawing/2014/main" id="{273F3D68-6330-96A1-272E-80D3C14EC520}"/>
              </a:ext>
            </a:extLst>
          </p:cNvPr>
          <p:cNvPicPr/>
          <p:nvPr userDrawn="1"/>
        </p:nvPicPr>
        <p:blipFill>
          <a:blip r:embed="rId3"/>
          <a:srcRect/>
          <a:stretch/>
        </p:blipFill>
        <p:spPr>
          <a:xfrm>
            <a:off x="9724767" y="340170"/>
            <a:ext cx="2203627" cy="1065862"/>
          </a:xfrm>
          <a:prstGeom prst="rect">
            <a:avLst/>
          </a:prstGeom>
        </p:spPr>
      </p:pic>
      <p:sp>
        <p:nvSpPr>
          <p:cNvPr id="6" name="Slide Number Placeholder 11">
            <a:extLst>
              <a:ext uri="{FF2B5EF4-FFF2-40B4-BE49-F238E27FC236}">
                <a16:creationId xmlns:a16="http://schemas.microsoft.com/office/drawing/2014/main" id="{1428EA12-63C6-4622-C5A1-527AF3BAE74C}"/>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7860014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3341114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Points of Emphasi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POINTS OF EMPHASIS</a:t>
            </a:r>
          </a:p>
        </p:txBody>
      </p:sp>
    </p:spTree>
    <p:extLst>
      <p:ext uri="{BB962C8B-B14F-4D97-AF65-F5344CB8AC3E}">
        <p14:creationId xmlns:p14="http://schemas.microsoft.com/office/powerpoint/2010/main" val="2339119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Rules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CHANGES</a:t>
            </a:r>
          </a:p>
        </p:txBody>
      </p:sp>
    </p:spTree>
    <p:extLst>
      <p:ext uri="{BB962C8B-B14F-4D97-AF65-F5344CB8AC3E}">
        <p14:creationId xmlns:p14="http://schemas.microsoft.com/office/powerpoint/2010/main" val="40267661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4_Editori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0" y="-1312"/>
            <a:ext cx="5212080" cy="365124"/>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EDITORIAL CHANGES</a:t>
            </a:r>
          </a:p>
        </p:txBody>
      </p:sp>
    </p:spTree>
    <p:extLst>
      <p:ext uri="{BB962C8B-B14F-4D97-AF65-F5344CB8AC3E}">
        <p14:creationId xmlns:p14="http://schemas.microsoft.com/office/powerpoint/2010/main" val="280182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3_Manual Changes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2" y="-1313"/>
            <a:ext cx="5212080" cy="365760"/>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MANUAL CHANGES</a:t>
            </a:r>
          </a:p>
        </p:txBody>
      </p:sp>
    </p:spTree>
    <p:extLst>
      <p:ext uri="{BB962C8B-B14F-4D97-AF65-F5344CB8AC3E}">
        <p14:creationId xmlns:p14="http://schemas.microsoft.com/office/powerpoint/2010/main" val="640248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_Rules Reinder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11B5A1E6-D712-ED8D-7C3B-BCAF2A895656}"/>
              </a:ext>
            </a:extLst>
          </p:cNvPr>
          <p:cNvPicPr/>
          <p:nvPr userDrawn="1"/>
        </p:nvPicPr>
        <p:blipFill>
          <a:blip r:embed="rId3"/>
          <a:srcRect/>
          <a:stretch/>
        </p:blipFill>
        <p:spPr>
          <a:xfrm>
            <a:off x="9724767" y="340170"/>
            <a:ext cx="2203627" cy="1065862"/>
          </a:xfrm>
          <a:prstGeom prst="rect">
            <a:avLst/>
          </a:prstGeom>
        </p:spPr>
      </p:pic>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
        <p:nvSpPr>
          <p:cNvPr id="4" name="Rectangle 3">
            <a:extLst>
              <a:ext uri="{FF2B5EF4-FFF2-40B4-BE49-F238E27FC236}">
                <a16:creationId xmlns:a16="http://schemas.microsoft.com/office/drawing/2014/main" id="{1411E450-7589-C1EB-CBA1-7DBAC4E1A341}"/>
              </a:ext>
            </a:extLst>
          </p:cNvPr>
          <p:cNvSpPr/>
          <p:nvPr userDrawn="1"/>
        </p:nvSpPr>
        <p:spPr>
          <a:xfrm>
            <a:off x="-1" y="-1313"/>
            <a:ext cx="5212080" cy="365125"/>
          </a:xfrm>
          <a:prstGeom prst="rect">
            <a:avLst/>
          </a:prstGeom>
          <a:solidFill>
            <a:srgbClr val="EA1F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RULES REMINDER</a:t>
            </a:r>
          </a:p>
        </p:txBody>
      </p:sp>
    </p:spTree>
    <p:extLst>
      <p:ext uri="{BB962C8B-B14F-4D97-AF65-F5344CB8AC3E}">
        <p14:creationId xmlns:p14="http://schemas.microsoft.com/office/powerpoint/2010/main" val="2485537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EA1F45"/>
              </a:buClr>
              <a:defRPr>
                <a:solidFill>
                  <a:schemeClr val="bg1">
                    <a:lumMod val="50000"/>
                  </a:schemeClr>
                </a:solidFill>
                <a:latin typeface="Calibri" panose="020F0502020204030204" pitchFamily="34" charset="0"/>
                <a:cs typeface="Calibri" panose="020F0502020204030204" pitchFamily="34" charset="0"/>
              </a:defRPr>
            </a:lvl1pPr>
            <a:lvl2pPr>
              <a:buClr>
                <a:srgbClr val="EA1F45"/>
              </a:buClr>
              <a:defRPr>
                <a:solidFill>
                  <a:schemeClr val="bg1">
                    <a:lumMod val="50000"/>
                  </a:schemeClr>
                </a:solidFill>
                <a:latin typeface="Calibri" panose="020F0502020204030204" pitchFamily="34" charset="0"/>
                <a:cs typeface="Calibri" panose="020F0502020204030204" pitchFamily="34" charset="0"/>
              </a:defRPr>
            </a:lvl2pPr>
            <a:lvl3pPr>
              <a:buClr>
                <a:srgbClr val="EA1F45"/>
              </a:buClr>
              <a:defRPr>
                <a:solidFill>
                  <a:schemeClr val="bg1">
                    <a:lumMod val="50000"/>
                  </a:schemeClr>
                </a:solidFill>
                <a:latin typeface="Calibri" panose="020F0502020204030204" pitchFamily="34" charset="0"/>
                <a:cs typeface="Calibri" panose="020F0502020204030204" pitchFamily="34" charset="0"/>
              </a:defRPr>
            </a:lvl3pPr>
            <a:lvl4pPr>
              <a:buClr>
                <a:srgbClr val="EA1F45"/>
              </a:buClr>
              <a:defRPr>
                <a:solidFill>
                  <a:schemeClr val="bg1">
                    <a:lumMod val="50000"/>
                  </a:schemeClr>
                </a:solidFill>
                <a:latin typeface="Calibri" panose="020F0502020204030204" pitchFamily="34" charset="0"/>
                <a:cs typeface="Calibri" panose="020F0502020204030204" pitchFamily="34" charset="0"/>
              </a:defRPr>
            </a:lvl4pPr>
            <a:lvl5pPr>
              <a:buClr>
                <a:srgbClr val="EA1F45"/>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Picture 7">
            <a:extLst>
              <a:ext uri="{FF2B5EF4-FFF2-40B4-BE49-F238E27FC236}">
                <a16:creationId xmlns:a16="http://schemas.microsoft.com/office/drawing/2014/main" id="{88CCA062-B089-C810-3F07-6024C517DDF2}"/>
              </a:ext>
            </a:extLst>
          </p:cNvPr>
          <p:cNvPicPr/>
          <p:nvPr userDrawn="1"/>
        </p:nvPicPr>
        <p:blipFill>
          <a:blip r:embed="rId3"/>
          <a:srcRect/>
          <a:stretch/>
        </p:blipFill>
        <p:spPr>
          <a:xfrm>
            <a:off x="9724767" y="340170"/>
            <a:ext cx="2203627" cy="1065862"/>
          </a:xfrm>
          <a:prstGeom prst="rect">
            <a:avLst/>
          </a:prstGeom>
        </p:spPr>
      </p:pic>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849115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0487710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8/7/2026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50" r:id="rId3"/>
    <p:sldLayoutId id="2147483676" r:id="rId4"/>
    <p:sldLayoutId id="2147483680" r:id="rId5"/>
    <p:sldLayoutId id="2147483679" r:id="rId6"/>
    <p:sldLayoutId id="2147483678" r:id="rId7"/>
    <p:sldLayoutId id="2147483677" r:id="rId8"/>
    <p:sldLayoutId id="2147483652" r:id="rId9"/>
    <p:sldLayoutId id="2147483664" r:id="rId10"/>
    <p:sldLayoutId id="2147483655" r:id="rId11"/>
    <p:sldLayoutId id="214748367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22.jp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A34482-A87D-AB78-DE58-87CDEA89CB2A}"/>
              </a:ext>
            </a:extLst>
          </p:cNvPr>
          <p:cNvSpPr>
            <a:spLocks noGrp="1"/>
          </p:cNvSpPr>
          <p:nvPr>
            <p:ph type="title"/>
          </p:nvPr>
        </p:nvSpPr>
        <p:spPr/>
        <p:txBody>
          <a:bodyPr/>
          <a:lstStyle/>
          <a:p>
            <a:pPr algn="ctr"/>
            <a:r>
              <a:rPr lang="en-US" dirty="0"/>
              <a:t>2026 NFHS Field Hockey Rules Changes</a:t>
            </a:r>
          </a:p>
        </p:txBody>
      </p:sp>
    </p:spTree>
    <p:extLst>
      <p:ext uri="{BB962C8B-B14F-4D97-AF65-F5344CB8AC3E}">
        <p14:creationId xmlns:p14="http://schemas.microsoft.com/office/powerpoint/2010/main" val="293344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90DF8-04EF-5CBE-B558-982676F38970}"/>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3BBF75A-EAA4-D2AA-8266-F0FCA0EDB09E}"/>
              </a:ext>
            </a:extLst>
          </p:cNvPr>
          <p:cNvSpPr>
            <a:spLocks noGrp="1"/>
          </p:cNvSpPr>
          <p:nvPr>
            <p:ph type="title"/>
          </p:nvPr>
        </p:nvSpPr>
        <p:spPr>
          <a:xfrm>
            <a:off x="838200" y="365125"/>
            <a:ext cx="8491151" cy="1325563"/>
          </a:xfrm>
        </p:spPr>
        <p:txBody>
          <a:bodyPr>
            <a:normAutofit/>
          </a:bodyPr>
          <a:lstStyle/>
          <a:p>
            <a:r>
              <a:rPr lang="en-US" dirty="0"/>
              <a:t>Penalty Corners: </a:t>
            </a:r>
            <a:br>
              <a:rPr lang="en-US" dirty="0"/>
            </a:br>
            <a:r>
              <a:rPr lang="en-US" dirty="0"/>
              <a:t>Retaken vs. Subsequent Corners</a:t>
            </a:r>
          </a:p>
        </p:txBody>
      </p:sp>
      <p:sp>
        <p:nvSpPr>
          <p:cNvPr id="8" name="Content Placeholder 4">
            <a:extLst>
              <a:ext uri="{FF2B5EF4-FFF2-40B4-BE49-F238E27FC236}">
                <a16:creationId xmlns:a16="http://schemas.microsoft.com/office/drawing/2014/main" id="{CCD53CA5-0898-2D9B-982E-4EA0B9F5465F}"/>
              </a:ext>
            </a:extLst>
          </p:cNvPr>
          <p:cNvSpPr>
            <a:spLocks noGrp="1"/>
          </p:cNvSpPr>
          <p:nvPr>
            <p:ph idx="1"/>
          </p:nvPr>
        </p:nvSpPr>
        <p:spPr>
          <a:xfrm>
            <a:off x="838199" y="1816998"/>
            <a:ext cx="7020697" cy="4163672"/>
          </a:xfrm>
        </p:spPr>
        <p:txBody>
          <a:bodyPr>
            <a:normAutofit fontScale="85000" lnSpcReduction="10000"/>
          </a:bodyPr>
          <a:lstStyle/>
          <a:p>
            <a:pPr marL="0" indent="0">
              <a:buNone/>
            </a:pPr>
            <a:r>
              <a:rPr lang="en-US" b="1" dirty="0">
                <a:solidFill>
                  <a:schemeClr val="tx1"/>
                </a:solidFill>
              </a:rPr>
              <a:t>Key Distinction</a:t>
            </a:r>
          </a:p>
          <a:p>
            <a:pPr lvl="0"/>
            <a:r>
              <a:rPr lang="en-US" dirty="0">
                <a:solidFill>
                  <a:schemeClr val="tx1"/>
                </a:solidFill>
              </a:rPr>
              <a:t>A retaken penalty corner occurs when a foul happens during the initial penalty corner before completion.</a:t>
            </a:r>
          </a:p>
          <a:p>
            <a:pPr lvl="0"/>
            <a:r>
              <a:rPr lang="en-US" dirty="0">
                <a:solidFill>
                  <a:schemeClr val="tx1"/>
                </a:solidFill>
              </a:rPr>
              <a:t>The original penalty corner is retaken.</a:t>
            </a:r>
          </a:p>
          <a:p>
            <a:pPr marL="0" indent="0">
              <a:buNone/>
            </a:pPr>
            <a:r>
              <a:rPr lang="en-US" b="1" dirty="0">
                <a:solidFill>
                  <a:schemeClr val="tx1"/>
                </a:solidFill>
              </a:rPr>
              <a:t>Subsequent Penalty Corner </a:t>
            </a:r>
          </a:p>
          <a:p>
            <a:pPr lvl="0"/>
            <a:r>
              <a:rPr lang="en-US" dirty="0">
                <a:solidFill>
                  <a:schemeClr val="tx1"/>
                </a:solidFill>
              </a:rPr>
              <a:t>A new foul by the defending team after the original penalty corner is completed results in a subsequent penalty corner.</a:t>
            </a:r>
          </a:p>
          <a:p>
            <a:r>
              <a:rPr lang="en-US" dirty="0">
                <a:solidFill>
                  <a:schemeClr val="tx1"/>
                </a:solidFill>
              </a:rPr>
              <a:t>On a subsequent penalty corner, up to five defenders may participate.</a:t>
            </a:r>
          </a:p>
          <a:p>
            <a:pPr marL="0" indent="0">
              <a:buNone/>
            </a:pPr>
            <a:r>
              <a:rPr lang="en-US" b="1" dirty="0">
                <a:solidFill>
                  <a:schemeClr val="tx1"/>
                </a:solidFill>
              </a:rPr>
              <a:t>Rule Reference:</a:t>
            </a:r>
            <a:r>
              <a:rPr lang="en-US" dirty="0">
                <a:solidFill>
                  <a:schemeClr val="tx1"/>
                </a:solidFill>
              </a:rPr>
              <a:t> 10-3-1</a:t>
            </a:r>
          </a:p>
        </p:txBody>
      </p:sp>
    </p:spTree>
    <p:extLst>
      <p:ext uri="{BB962C8B-B14F-4D97-AF65-F5344CB8AC3E}">
        <p14:creationId xmlns:p14="http://schemas.microsoft.com/office/powerpoint/2010/main" val="1337751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C650B-F33E-8A62-5DBE-5603F0DB641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12BBF0B-20D6-2F2A-0217-85365483DA8F}"/>
              </a:ext>
            </a:extLst>
          </p:cNvPr>
          <p:cNvSpPr>
            <a:spLocks noGrp="1"/>
          </p:cNvSpPr>
          <p:nvPr>
            <p:ph type="title"/>
          </p:nvPr>
        </p:nvSpPr>
        <p:spPr>
          <a:xfrm>
            <a:off x="838200" y="365125"/>
            <a:ext cx="8412891" cy="1325563"/>
          </a:xfrm>
        </p:spPr>
        <p:txBody>
          <a:bodyPr>
            <a:normAutofit/>
          </a:bodyPr>
          <a:lstStyle/>
          <a:p>
            <a:r>
              <a:rPr lang="en-US" sz="4000" dirty="0"/>
              <a:t>Penalty Corners: Early Entry Violations</a:t>
            </a:r>
          </a:p>
        </p:txBody>
      </p:sp>
      <p:sp>
        <p:nvSpPr>
          <p:cNvPr id="8" name="Content Placeholder 4">
            <a:extLst>
              <a:ext uri="{FF2B5EF4-FFF2-40B4-BE49-F238E27FC236}">
                <a16:creationId xmlns:a16="http://schemas.microsoft.com/office/drawing/2014/main" id="{D20EA402-64E8-8785-06BF-2491E379D3AE}"/>
              </a:ext>
            </a:extLst>
          </p:cNvPr>
          <p:cNvSpPr>
            <a:spLocks noGrp="1"/>
          </p:cNvSpPr>
          <p:nvPr>
            <p:ph idx="1"/>
          </p:nvPr>
        </p:nvSpPr>
        <p:spPr>
          <a:xfrm>
            <a:off x="838199" y="1816998"/>
            <a:ext cx="6905370" cy="4163672"/>
          </a:xfrm>
        </p:spPr>
        <p:txBody>
          <a:bodyPr>
            <a:normAutofit fontScale="77500" lnSpcReduction="20000"/>
          </a:bodyPr>
          <a:lstStyle/>
          <a:p>
            <a:pPr marL="0" indent="0">
              <a:buNone/>
            </a:pPr>
            <a:r>
              <a:rPr lang="en-US" b="1" dirty="0">
                <a:solidFill>
                  <a:schemeClr val="tx1"/>
                </a:solidFill>
              </a:rPr>
              <a:t>Attacker Early Entry</a:t>
            </a:r>
          </a:p>
          <a:p>
            <a:pPr lvl="0"/>
            <a:r>
              <a:rPr lang="en-US" dirty="0">
                <a:solidFill>
                  <a:schemeClr val="tx1"/>
                </a:solidFill>
              </a:rPr>
              <a:t>If any attacker enters the circle before the ball is played:</a:t>
            </a:r>
          </a:p>
          <a:p>
            <a:pPr lvl="1"/>
            <a:r>
              <a:rPr lang="en-US" dirty="0">
                <a:solidFill>
                  <a:schemeClr val="tx1"/>
                </a:solidFill>
              </a:rPr>
              <a:t>The inserter must go beyond the center line.</a:t>
            </a:r>
          </a:p>
          <a:p>
            <a:pPr marL="0" indent="0">
              <a:buNone/>
            </a:pPr>
            <a:r>
              <a:rPr lang="en-US" b="1" dirty="0">
                <a:solidFill>
                  <a:schemeClr val="tx1"/>
                </a:solidFill>
              </a:rPr>
              <a:t>Defender Early Entry</a:t>
            </a:r>
          </a:p>
          <a:p>
            <a:pPr lvl="0"/>
            <a:r>
              <a:rPr lang="en-US" dirty="0">
                <a:solidFill>
                  <a:schemeClr val="tx1"/>
                </a:solidFill>
              </a:rPr>
              <a:t>If a defender enters the circle early:</a:t>
            </a:r>
          </a:p>
          <a:p>
            <a:pPr lvl="1"/>
            <a:r>
              <a:rPr lang="en-US" dirty="0">
                <a:solidFill>
                  <a:schemeClr val="tx1"/>
                </a:solidFill>
              </a:rPr>
              <a:t>That player must go beyond the center line.</a:t>
            </a:r>
          </a:p>
          <a:p>
            <a:pPr lvl="1"/>
            <a:r>
              <a:rPr lang="en-US" dirty="0">
                <a:solidFill>
                  <a:schemeClr val="tx1"/>
                </a:solidFill>
              </a:rPr>
              <a:t>The player may not be replaced.</a:t>
            </a:r>
          </a:p>
          <a:p>
            <a:pPr marL="0" indent="0">
              <a:buNone/>
            </a:pPr>
            <a:r>
              <a:rPr lang="en-US" b="1" dirty="0">
                <a:solidFill>
                  <a:schemeClr val="tx1"/>
                </a:solidFill>
              </a:rPr>
              <a:t>Retaken Penalty Corner</a:t>
            </a:r>
            <a:endParaRPr lang="en-US" dirty="0">
              <a:solidFill>
                <a:schemeClr val="tx1"/>
              </a:solidFill>
            </a:endParaRPr>
          </a:p>
          <a:p>
            <a:pPr lvl="0"/>
            <a:r>
              <a:rPr lang="en-US" dirty="0">
                <a:solidFill>
                  <a:schemeClr val="tx1"/>
                </a:solidFill>
              </a:rPr>
              <a:t>Teams must play down a player for the retaken corner.</a:t>
            </a:r>
          </a:p>
          <a:p>
            <a:pPr marL="0" indent="0">
              <a:buNone/>
            </a:pPr>
            <a:r>
              <a:rPr lang="en-US" b="1" dirty="0">
                <a:solidFill>
                  <a:schemeClr val="tx1"/>
                </a:solidFill>
              </a:rPr>
              <a:t>Subsequent Penalty Corner</a:t>
            </a:r>
            <a:endParaRPr lang="en-US" dirty="0">
              <a:solidFill>
                <a:schemeClr val="tx1"/>
              </a:solidFill>
            </a:endParaRPr>
          </a:p>
          <a:p>
            <a:r>
              <a:rPr lang="en-US" dirty="0">
                <a:solidFill>
                  <a:schemeClr val="tx1"/>
                </a:solidFill>
              </a:rPr>
              <a:t>Teams may return to full participation.</a:t>
            </a:r>
          </a:p>
          <a:p>
            <a:pPr marL="0" indent="0">
              <a:buNone/>
            </a:pPr>
            <a:r>
              <a:rPr lang="en-US" b="1" dirty="0">
                <a:solidFill>
                  <a:schemeClr val="tx1"/>
                </a:solidFill>
              </a:rPr>
              <a:t>Rule References:</a:t>
            </a:r>
            <a:r>
              <a:rPr lang="en-US" dirty="0">
                <a:solidFill>
                  <a:schemeClr val="tx1"/>
                </a:solidFill>
              </a:rPr>
              <a:t> 10-3-3, 10-2-11, 10-3 PENALTIES</a:t>
            </a:r>
          </a:p>
        </p:txBody>
      </p:sp>
    </p:spTree>
    <p:extLst>
      <p:ext uri="{BB962C8B-B14F-4D97-AF65-F5344CB8AC3E}">
        <p14:creationId xmlns:p14="http://schemas.microsoft.com/office/powerpoint/2010/main" val="571805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A6BF0-7748-B3D6-A82A-3CC35B982B7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93EF4CD-5F60-EA38-84DA-A117CE89EEF8}"/>
              </a:ext>
            </a:extLst>
          </p:cNvPr>
          <p:cNvSpPr>
            <a:spLocks noGrp="1"/>
          </p:cNvSpPr>
          <p:nvPr>
            <p:ph type="title"/>
          </p:nvPr>
        </p:nvSpPr>
        <p:spPr>
          <a:xfrm>
            <a:off x="838201" y="365125"/>
            <a:ext cx="8725930" cy="1325563"/>
          </a:xfrm>
        </p:spPr>
        <p:txBody>
          <a:bodyPr>
            <a:normAutofit/>
          </a:bodyPr>
          <a:lstStyle/>
          <a:p>
            <a:r>
              <a:rPr lang="en-US" dirty="0"/>
              <a:t>Penalty Corner Mechanics </a:t>
            </a:r>
            <a:br>
              <a:rPr lang="en-US" dirty="0"/>
            </a:br>
            <a:r>
              <a:rPr lang="en-US" dirty="0"/>
              <a:t>and Enforcement</a:t>
            </a:r>
          </a:p>
        </p:txBody>
      </p:sp>
      <p:sp>
        <p:nvSpPr>
          <p:cNvPr id="8" name="Content Placeholder 4">
            <a:extLst>
              <a:ext uri="{FF2B5EF4-FFF2-40B4-BE49-F238E27FC236}">
                <a16:creationId xmlns:a16="http://schemas.microsoft.com/office/drawing/2014/main" id="{F3DB784F-D8F9-6839-7C97-08D44FAFB7E4}"/>
              </a:ext>
            </a:extLst>
          </p:cNvPr>
          <p:cNvSpPr>
            <a:spLocks noGrp="1"/>
          </p:cNvSpPr>
          <p:nvPr>
            <p:ph idx="1"/>
          </p:nvPr>
        </p:nvSpPr>
        <p:spPr>
          <a:xfrm>
            <a:off x="838199" y="1816998"/>
            <a:ext cx="10389974" cy="4163672"/>
          </a:xfrm>
        </p:spPr>
        <p:txBody>
          <a:bodyPr>
            <a:normAutofit/>
          </a:bodyPr>
          <a:lstStyle/>
          <a:p>
            <a:pPr marL="0" indent="0">
              <a:buNone/>
            </a:pPr>
            <a:r>
              <a:rPr lang="en-US" b="1" dirty="0">
                <a:solidFill>
                  <a:schemeClr val="tx1"/>
                </a:solidFill>
              </a:rPr>
              <a:t>Officials should emphasize:</a:t>
            </a:r>
          </a:p>
          <a:p>
            <a:pPr lvl="0"/>
            <a:r>
              <a:rPr lang="en-US" dirty="0">
                <a:solidFill>
                  <a:schemeClr val="tx1"/>
                </a:solidFill>
              </a:rPr>
              <a:t>Proactive positioning</a:t>
            </a:r>
          </a:p>
          <a:p>
            <a:pPr lvl="0"/>
            <a:r>
              <a:rPr lang="en-US" dirty="0">
                <a:solidFill>
                  <a:schemeClr val="tx1"/>
                </a:solidFill>
              </a:rPr>
              <a:t>Clear communication</a:t>
            </a:r>
          </a:p>
          <a:p>
            <a:pPr lvl="0"/>
            <a:r>
              <a:rPr lang="en-US" dirty="0">
                <a:solidFill>
                  <a:schemeClr val="tx1"/>
                </a:solidFill>
              </a:rPr>
              <a:t>Consistent enforcement</a:t>
            </a:r>
          </a:p>
          <a:p>
            <a:pPr marL="0" indent="0">
              <a:buNone/>
            </a:pPr>
            <a:r>
              <a:rPr lang="en-US" b="1" dirty="0">
                <a:solidFill>
                  <a:schemeClr val="tx1"/>
                </a:solidFill>
              </a:rPr>
              <a:t>Purpose of Consistent Enforcement</a:t>
            </a:r>
            <a:endParaRPr lang="en-US" dirty="0">
              <a:solidFill>
                <a:schemeClr val="tx1"/>
              </a:solidFill>
            </a:endParaRPr>
          </a:p>
          <a:p>
            <a:pPr lvl="0"/>
            <a:r>
              <a:rPr lang="en-US" dirty="0">
                <a:solidFill>
                  <a:schemeClr val="tx1"/>
                </a:solidFill>
              </a:rPr>
              <a:t>Prevent repeated early entry violations</a:t>
            </a:r>
          </a:p>
          <a:p>
            <a:pPr lvl="0"/>
            <a:r>
              <a:rPr lang="en-US" dirty="0">
                <a:solidFill>
                  <a:schemeClr val="tx1"/>
                </a:solidFill>
              </a:rPr>
              <a:t>Promote continuity across levels of play</a:t>
            </a:r>
          </a:p>
          <a:p>
            <a:r>
              <a:rPr lang="en-US" dirty="0">
                <a:solidFill>
                  <a:schemeClr val="tx1"/>
                </a:solidFill>
              </a:rPr>
              <a:t>Reinforce proper penalty corner mechanics for players and coaches</a:t>
            </a:r>
          </a:p>
        </p:txBody>
      </p:sp>
    </p:spTree>
    <p:extLst>
      <p:ext uri="{BB962C8B-B14F-4D97-AF65-F5344CB8AC3E}">
        <p14:creationId xmlns:p14="http://schemas.microsoft.com/office/powerpoint/2010/main" val="3542505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6CB20-5407-4EB5-C8E5-2B7147C739C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2E93541-E34E-8C59-DE8A-BB45441E5621}"/>
              </a:ext>
            </a:extLst>
          </p:cNvPr>
          <p:cNvSpPr>
            <a:spLocks noGrp="1"/>
          </p:cNvSpPr>
          <p:nvPr>
            <p:ph type="title"/>
          </p:nvPr>
        </p:nvSpPr>
        <p:spPr>
          <a:xfrm>
            <a:off x="838201" y="365125"/>
            <a:ext cx="8750642" cy="1325563"/>
          </a:xfrm>
        </p:spPr>
        <p:txBody>
          <a:bodyPr>
            <a:normAutofit/>
          </a:bodyPr>
          <a:lstStyle/>
          <a:p>
            <a:r>
              <a:rPr lang="en-US" dirty="0"/>
              <a:t>Substitution During a Penalty Corner</a:t>
            </a:r>
          </a:p>
        </p:txBody>
      </p:sp>
      <p:sp>
        <p:nvSpPr>
          <p:cNvPr id="8" name="Content Placeholder 4">
            <a:extLst>
              <a:ext uri="{FF2B5EF4-FFF2-40B4-BE49-F238E27FC236}">
                <a16:creationId xmlns:a16="http://schemas.microsoft.com/office/drawing/2014/main" id="{F9AE0773-188A-55C0-2ADF-C7476AFCEE92}"/>
              </a:ext>
            </a:extLst>
          </p:cNvPr>
          <p:cNvSpPr>
            <a:spLocks noGrp="1"/>
          </p:cNvSpPr>
          <p:nvPr>
            <p:ph idx="1"/>
          </p:nvPr>
        </p:nvSpPr>
        <p:spPr>
          <a:xfrm>
            <a:off x="838200" y="1816998"/>
            <a:ext cx="4971882" cy="4394332"/>
          </a:xfrm>
        </p:spPr>
        <p:txBody>
          <a:bodyPr>
            <a:normAutofit fontScale="85000" lnSpcReduction="20000"/>
          </a:bodyPr>
          <a:lstStyle/>
          <a:p>
            <a:pPr marL="0" indent="0">
              <a:buNone/>
            </a:pPr>
            <a:r>
              <a:rPr lang="en-US" b="1" dirty="0">
                <a:solidFill>
                  <a:schemeClr val="tx1"/>
                </a:solidFill>
              </a:rPr>
              <a:t>Substitution Restriction</a:t>
            </a:r>
            <a:endParaRPr lang="en-US" dirty="0">
              <a:solidFill>
                <a:schemeClr val="tx1"/>
              </a:solidFill>
            </a:endParaRPr>
          </a:p>
          <a:p>
            <a:pPr lvl="0"/>
            <a:r>
              <a:rPr lang="en-US" dirty="0">
                <a:solidFill>
                  <a:schemeClr val="tx1"/>
                </a:solidFill>
              </a:rPr>
              <a:t>No substitutions allowed from the time a penalty corner is awarded until it is completed.</a:t>
            </a:r>
          </a:p>
          <a:p>
            <a:pPr marL="0" indent="0">
              <a:buNone/>
            </a:pPr>
            <a:r>
              <a:rPr lang="en-US" b="1" dirty="0">
                <a:solidFill>
                  <a:schemeClr val="tx1"/>
                </a:solidFill>
              </a:rPr>
              <a:t>Includes</a:t>
            </a:r>
            <a:endParaRPr lang="en-US" dirty="0">
              <a:solidFill>
                <a:schemeClr val="tx1"/>
              </a:solidFill>
            </a:endParaRPr>
          </a:p>
          <a:p>
            <a:pPr lvl="0"/>
            <a:r>
              <a:rPr lang="en-US" dirty="0">
                <a:solidFill>
                  <a:schemeClr val="tx1"/>
                </a:solidFill>
              </a:rPr>
              <a:t>Players returning from suspension</a:t>
            </a:r>
          </a:p>
          <a:p>
            <a:pPr marL="0" indent="0">
              <a:buNone/>
            </a:pPr>
            <a:r>
              <a:rPr lang="en-US" b="1" dirty="0">
                <a:solidFill>
                  <a:schemeClr val="tx1"/>
                </a:solidFill>
              </a:rPr>
              <a:t>Exception</a:t>
            </a:r>
            <a:endParaRPr lang="en-US" dirty="0">
              <a:solidFill>
                <a:schemeClr val="tx1"/>
              </a:solidFill>
            </a:endParaRPr>
          </a:p>
          <a:p>
            <a:pPr lvl="0"/>
            <a:r>
              <a:rPr lang="en-US" dirty="0">
                <a:solidFill>
                  <a:schemeClr val="tx1"/>
                </a:solidFill>
              </a:rPr>
              <a:t>The goalkeeper may be replaced in cases of:</a:t>
            </a:r>
          </a:p>
          <a:p>
            <a:pPr lvl="1"/>
            <a:r>
              <a:rPr lang="en-US" dirty="0">
                <a:solidFill>
                  <a:schemeClr val="tx1"/>
                </a:solidFill>
              </a:rPr>
              <a:t>Illness</a:t>
            </a:r>
          </a:p>
          <a:p>
            <a:pPr lvl="1"/>
            <a:r>
              <a:rPr lang="en-US" dirty="0">
                <a:solidFill>
                  <a:schemeClr val="tx1"/>
                </a:solidFill>
              </a:rPr>
              <a:t>Injury</a:t>
            </a:r>
          </a:p>
          <a:p>
            <a:pPr lvl="1"/>
            <a:r>
              <a:rPr lang="en-US" dirty="0">
                <a:solidFill>
                  <a:schemeClr val="tx1"/>
                </a:solidFill>
              </a:rPr>
              <a:t>Suspension</a:t>
            </a:r>
          </a:p>
          <a:p>
            <a:pPr lvl="1"/>
            <a:r>
              <a:rPr lang="en-US" dirty="0">
                <a:solidFill>
                  <a:schemeClr val="tx1"/>
                </a:solidFill>
              </a:rPr>
              <a:t>Disqualification</a:t>
            </a:r>
          </a:p>
        </p:txBody>
      </p:sp>
      <p:pic>
        <p:nvPicPr>
          <p:cNvPr id="4" name="Picture 3">
            <a:extLst>
              <a:ext uri="{FF2B5EF4-FFF2-40B4-BE49-F238E27FC236}">
                <a16:creationId xmlns:a16="http://schemas.microsoft.com/office/drawing/2014/main" id="{4E40825C-9C36-3E2A-A0E6-23D590C48C1A}"/>
              </a:ext>
            </a:extLst>
          </p:cNvPr>
          <p:cNvPicPr>
            <a:picLocks noChangeAspect="1"/>
          </p:cNvPicPr>
          <p:nvPr/>
        </p:nvPicPr>
        <p:blipFill>
          <a:blip r:embed="rId3"/>
          <a:stretch>
            <a:fillRect/>
          </a:stretch>
        </p:blipFill>
        <p:spPr>
          <a:xfrm>
            <a:off x="6993924" y="1816998"/>
            <a:ext cx="4153463" cy="3945790"/>
          </a:xfrm>
          <a:prstGeom prst="rect">
            <a:avLst/>
          </a:prstGeom>
        </p:spPr>
      </p:pic>
    </p:spTree>
    <p:extLst>
      <p:ext uri="{BB962C8B-B14F-4D97-AF65-F5344CB8AC3E}">
        <p14:creationId xmlns:p14="http://schemas.microsoft.com/office/powerpoint/2010/main" val="2648536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924C4-EDB7-3A67-2C16-9DEDAC3D1CF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F2820F1-6AC5-FFFB-9EED-420A01FC576C}"/>
              </a:ext>
            </a:extLst>
          </p:cNvPr>
          <p:cNvSpPr>
            <a:spLocks noGrp="1"/>
          </p:cNvSpPr>
          <p:nvPr>
            <p:ph type="title"/>
          </p:nvPr>
        </p:nvSpPr>
        <p:spPr>
          <a:xfrm>
            <a:off x="838201" y="365125"/>
            <a:ext cx="7218404" cy="1325563"/>
          </a:xfrm>
        </p:spPr>
        <p:txBody>
          <a:bodyPr>
            <a:normAutofit/>
          </a:bodyPr>
          <a:lstStyle/>
          <a:p>
            <a:r>
              <a:rPr lang="en-US" dirty="0"/>
              <a:t>Goalkeeper Replacement During a Penalty Corner</a:t>
            </a:r>
          </a:p>
        </p:txBody>
      </p:sp>
      <p:sp>
        <p:nvSpPr>
          <p:cNvPr id="8" name="Content Placeholder 4">
            <a:extLst>
              <a:ext uri="{FF2B5EF4-FFF2-40B4-BE49-F238E27FC236}">
                <a16:creationId xmlns:a16="http://schemas.microsoft.com/office/drawing/2014/main" id="{1D4F6002-B81B-7439-BF9C-0E8E83ADB15F}"/>
              </a:ext>
            </a:extLst>
          </p:cNvPr>
          <p:cNvSpPr>
            <a:spLocks noGrp="1"/>
          </p:cNvSpPr>
          <p:nvPr>
            <p:ph idx="1"/>
          </p:nvPr>
        </p:nvSpPr>
        <p:spPr>
          <a:xfrm>
            <a:off x="838199" y="1816998"/>
            <a:ext cx="5546417" cy="4394332"/>
          </a:xfrm>
        </p:spPr>
        <p:txBody>
          <a:bodyPr>
            <a:normAutofit fontScale="92500" lnSpcReduction="20000"/>
          </a:bodyPr>
          <a:lstStyle/>
          <a:p>
            <a:pPr marL="0" indent="0">
              <a:buNone/>
            </a:pPr>
            <a:r>
              <a:rPr lang="en-US" b="1" dirty="0">
                <a:solidFill>
                  <a:schemeClr val="tx1"/>
                </a:solidFill>
              </a:rPr>
              <a:t>If a goalkeeper is suspended or disqualified:</a:t>
            </a:r>
          </a:p>
          <a:p>
            <a:pPr lvl="0"/>
            <a:r>
              <a:rPr lang="en-US" dirty="0">
                <a:solidFill>
                  <a:schemeClr val="tx1"/>
                </a:solidFill>
              </a:rPr>
              <a:t>A properly equipped substitute goalkeeper must enter</a:t>
            </a:r>
          </a:p>
          <a:p>
            <a:pPr lvl="0"/>
            <a:r>
              <a:rPr lang="en-US" dirty="0">
                <a:solidFill>
                  <a:schemeClr val="tx1"/>
                </a:solidFill>
              </a:rPr>
              <a:t>Another field player must leave</a:t>
            </a:r>
          </a:p>
          <a:p>
            <a:pPr lvl="0"/>
            <a:r>
              <a:rPr lang="en-US" dirty="0">
                <a:solidFill>
                  <a:schemeClr val="tx1"/>
                </a:solidFill>
              </a:rPr>
              <a:t>The team continues with one fewer field player</a:t>
            </a:r>
          </a:p>
          <a:p>
            <a:pPr marL="0" indent="0">
              <a:buNone/>
            </a:pPr>
            <a:r>
              <a:rPr lang="en-US" b="1" dirty="0">
                <a:solidFill>
                  <a:schemeClr val="tx1"/>
                </a:solidFill>
              </a:rPr>
              <a:t>Key Emphasis</a:t>
            </a:r>
            <a:endParaRPr lang="en-US" dirty="0">
              <a:solidFill>
                <a:schemeClr val="tx1"/>
              </a:solidFill>
            </a:endParaRPr>
          </a:p>
          <a:p>
            <a:pPr lvl="0"/>
            <a:r>
              <a:rPr lang="en-US" dirty="0">
                <a:solidFill>
                  <a:schemeClr val="tx1"/>
                </a:solidFill>
              </a:rPr>
              <a:t>Prevents tactical substitutions</a:t>
            </a:r>
          </a:p>
          <a:p>
            <a:pPr lvl="0"/>
            <a:r>
              <a:rPr lang="en-US" dirty="0">
                <a:solidFill>
                  <a:schemeClr val="tx1"/>
                </a:solidFill>
              </a:rPr>
              <a:t>Maintains fairness and continuity of the penalty corner</a:t>
            </a:r>
          </a:p>
          <a:p>
            <a:pPr marL="0" indent="0">
              <a:buNone/>
            </a:pPr>
            <a:r>
              <a:rPr lang="en-US" b="1" dirty="0">
                <a:solidFill>
                  <a:schemeClr val="tx1"/>
                </a:solidFill>
              </a:rPr>
              <a:t>Rule References:</a:t>
            </a:r>
            <a:r>
              <a:rPr lang="en-US" dirty="0">
                <a:solidFill>
                  <a:schemeClr val="tx1"/>
                </a:solidFill>
              </a:rPr>
              <a:t> 4-4-3, 10-3-1</a:t>
            </a:r>
          </a:p>
        </p:txBody>
      </p:sp>
      <p:pic>
        <p:nvPicPr>
          <p:cNvPr id="3" name="Picture 2">
            <a:extLst>
              <a:ext uri="{FF2B5EF4-FFF2-40B4-BE49-F238E27FC236}">
                <a16:creationId xmlns:a16="http://schemas.microsoft.com/office/drawing/2014/main" id="{19466C4E-2F67-3C8E-2D50-5B73F3B06239}"/>
              </a:ext>
            </a:extLst>
          </p:cNvPr>
          <p:cNvPicPr>
            <a:picLocks noChangeAspect="1"/>
          </p:cNvPicPr>
          <p:nvPr/>
        </p:nvPicPr>
        <p:blipFill>
          <a:blip r:embed="rId3"/>
          <a:stretch>
            <a:fillRect/>
          </a:stretch>
        </p:blipFill>
        <p:spPr>
          <a:xfrm>
            <a:off x="6384616" y="1816998"/>
            <a:ext cx="5342905" cy="3087012"/>
          </a:xfrm>
          <a:prstGeom prst="rect">
            <a:avLst/>
          </a:prstGeom>
        </p:spPr>
      </p:pic>
    </p:spTree>
    <p:extLst>
      <p:ext uri="{BB962C8B-B14F-4D97-AF65-F5344CB8AC3E}">
        <p14:creationId xmlns:p14="http://schemas.microsoft.com/office/powerpoint/2010/main" val="2532622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78E63-3D47-EFB1-DC7E-31AF570D35A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968F656-22D3-3907-BBB2-2AB7FBA285A2}"/>
              </a:ext>
            </a:extLst>
          </p:cNvPr>
          <p:cNvSpPr>
            <a:spLocks noGrp="1"/>
          </p:cNvSpPr>
          <p:nvPr>
            <p:ph type="title"/>
          </p:nvPr>
        </p:nvSpPr>
        <p:spPr>
          <a:xfrm>
            <a:off x="838201" y="365125"/>
            <a:ext cx="7218404" cy="1325563"/>
          </a:xfrm>
        </p:spPr>
        <p:txBody>
          <a:bodyPr>
            <a:normAutofit/>
          </a:bodyPr>
          <a:lstStyle/>
          <a:p>
            <a:r>
              <a:rPr lang="en-US" dirty="0"/>
              <a:t>Wire-Caged Face Masks</a:t>
            </a:r>
          </a:p>
        </p:txBody>
      </p:sp>
      <p:sp>
        <p:nvSpPr>
          <p:cNvPr id="8" name="Content Placeholder 4">
            <a:extLst>
              <a:ext uri="{FF2B5EF4-FFF2-40B4-BE49-F238E27FC236}">
                <a16:creationId xmlns:a16="http://schemas.microsoft.com/office/drawing/2014/main" id="{F22B0F09-226D-A4E0-AA27-C95C5BBC6478}"/>
              </a:ext>
            </a:extLst>
          </p:cNvPr>
          <p:cNvSpPr>
            <a:spLocks noGrp="1"/>
          </p:cNvSpPr>
          <p:nvPr>
            <p:ph idx="1"/>
          </p:nvPr>
        </p:nvSpPr>
        <p:spPr>
          <a:xfrm>
            <a:off x="838200" y="1816998"/>
            <a:ext cx="6040030" cy="4394332"/>
          </a:xfrm>
        </p:spPr>
        <p:txBody>
          <a:bodyPr>
            <a:normAutofit fontScale="92500" lnSpcReduction="10000"/>
          </a:bodyPr>
          <a:lstStyle/>
          <a:p>
            <a:pPr marL="0" indent="0">
              <a:buNone/>
            </a:pPr>
            <a:r>
              <a:rPr lang="en-US" b="1" dirty="0">
                <a:solidFill>
                  <a:schemeClr val="tx1"/>
                </a:solidFill>
              </a:rPr>
              <a:t>Permitted Use</a:t>
            </a:r>
            <a:endParaRPr lang="en-US" dirty="0">
              <a:solidFill>
                <a:schemeClr val="tx1"/>
              </a:solidFill>
            </a:endParaRPr>
          </a:p>
          <a:p>
            <a:pPr lvl="0"/>
            <a:r>
              <a:rPr lang="en-US" dirty="0">
                <a:solidFill>
                  <a:schemeClr val="tx1"/>
                </a:solidFill>
              </a:rPr>
              <a:t>Smooth, rounded wire-caged face masks may be worn while defending a penalty corner.</a:t>
            </a:r>
          </a:p>
          <a:p>
            <a:pPr marL="0" indent="0">
              <a:buNone/>
            </a:pPr>
            <a:r>
              <a:rPr lang="en-US" b="1" dirty="0">
                <a:solidFill>
                  <a:schemeClr val="tx1"/>
                </a:solidFill>
              </a:rPr>
              <a:t>After the Penalty Corner</a:t>
            </a:r>
            <a:endParaRPr lang="en-US" dirty="0">
              <a:solidFill>
                <a:schemeClr val="tx1"/>
              </a:solidFill>
            </a:endParaRPr>
          </a:p>
          <a:p>
            <a:pPr lvl="0"/>
            <a:r>
              <a:rPr lang="en-US" dirty="0">
                <a:solidFill>
                  <a:schemeClr val="tx1"/>
                </a:solidFill>
              </a:rPr>
              <a:t>The mask must be removed immediately when the penalty corner is completed.</a:t>
            </a:r>
          </a:p>
          <a:p>
            <a:pPr marL="0" indent="0">
              <a:buNone/>
            </a:pPr>
            <a:r>
              <a:rPr lang="en-US" b="1" dirty="0">
                <a:solidFill>
                  <a:schemeClr val="tx1"/>
                </a:solidFill>
              </a:rPr>
              <a:t>Exception</a:t>
            </a:r>
            <a:endParaRPr lang="en-US" dirty="0">
              <a:solidFill>
                <a:schemeClr val="tx1"/>
              </a:solidFill>
            </a:endParaRPr>
          </a:p>
          <a:p>
            <a:r>
              <a:rPr lang="en-US" dirty="0">
                <a:solidFill>
                  <a:schemeClr val="tx1"/>
                </a:solidFill>
              </a:rPr>
              <a:t>If removal cannot safely occur immediately, the player may continue wearing it only inside the 25-yard area.</a:t>
            </a:r>
          </a:p>
        </p:txBody>
      </p:sp>
      <p:pic>
        <p:nvPicPr>
          <p:cNvPr id="4" name="Picture 3">
            <a:extLst>
              <a:ext uri="{FF2B5EF4-FFF2-40B4-BE49-F238E27FC236}">
                <a16:creationId xmlns:a16="http://schemas.microsoft.com/office/drawing/2014/main" id="{BBB0D93A-BA5F-11FC-BD1E-2945FDA18760}"/>
              </a:ext>
            </a:extLst>
          </p:cNvPr>
          <p:cNvPicPr>
            <a:picLocks noChangeAspect="1"/>
          </p:cNvPicPr>
          <p:nvPr/>
        </p:nvPicPr>
        <p:blipFill>
          <a:blip r:embed="rId3"/>
          <a:stretch>
            <a:fillRect/>
          </a:stretch>
        </p:blipFill>
        <p:spPr>
          <a:xfrm>
            <a:off x="6971190" y="1816998"/>
            <a:ext cx="4748944" cy="3329537"/>
          </a:xfrm>
          <a:prstGeom prst="rect">
            <a:avLst/>
          </a:prstGeom>
        </p:spPr>
      </p:pic>
    </p:spTree>
    <p:extLst>
      <p:ext uri="{BB962C8B-B14F-4D97-AF65-F5344CB8AC3E}">
        <p14:creationId xmlns:p14="http://schemas.microsoft.com/office/powerpoint/2010/main" val="433863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C2610-1C9C-BC37-5EB3-55A346CC369F}"/>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E5050061-8439-3894-BC75-174C965F5109}"/>
              </a:ext>
            </a:extLst>
          </p:cNvPr>
          <p:cNvSpPr>
            <a:spLocks noGrp="1"/>
          </p:cNvSpPr>
          <p:nvPr>
            <p:ph type="title"/>
          </p:nvPr>
        </p:nvSpPr>
        <p:spPr>
          <a:xfrm>
            <a:off x="838201" y="365125"/>
            <a:ext cx="7218404" cy="1325563"/>
          </a:xfrm>
        </p:spPr>
        <p:txBody>
          <a:bodyPr>
            <a:normAutofit/>
          </a:bodyPr>
          <a:lstStyle/>
          <a:p>
            <a:r>
              <a:rPr lang="en-US" dirty="0"/>
              <a:t>Face Mask Violation</a:t>
            </a:r>
          </a:p>
        </p:txBody>
      </p:sp>
      <p:sp>
        <p:nvSpPr>
          <p:cNvPr id="8" name="Content Placeholder 4">
            <a:extLst>
              <a:ext uri="{FF2B5EF4-FFF2-40B4-BE49-F238E27FC236}">
                <a16:creationId xmlns:a16="http://schemas.microsoft.com/office/drawing/2014/main" id="{9FEFB364-F4EF-A8DE-B5D3-8327B2FA8478}"/>
              </a:ext>
            </a:extLst>
          </p:cNvPr>
          <p:cNvSpPr>
            <a:spLocks noGrp="1"/>
          </p:cNvSpPr>
          <p:nvPr>
            <p:ph idx="1"/>
          </p:nvPr>
        </p:nvSpPr>
        <p:spPr>
          <a:xfrm>
            <a:off x="838200" y="1816998"/>
            <a:ext cx="5513174" cy="4394332"/>
          </a:xfrm>
        </p:spPr>
        <p:txBody>
          <a:bodyPr>
            <a:normAutofit fontScale="77500" lnSpcReduction="20000"/>
          </a:bodyPr>
          <a:lstStyle/>
          <a:p>
            <a:pPr marL="0" indent="0">
              <a:buNone/>
            </a:pPr>
            <a:r>
              <a:rPr lang="en-US" b="1" dirty="0">
                <a:solidFill>
                  <a:schemeClr val="tx1"/>
                </a:solidFill>
              </a:rPr>
              <a:t>Violation Occurs When</a:t>
            </a:r>
            <a:endParaRPr lang="en-US" dirty="0">
              <a:solidFill>
                <a:schemeClr val="tx1"/>
              </a:solidFill>
            </a:endParaRPr>
          </a:p>
          <a:p>
            <a:pPr lvl="0"/>
            <a:r>
              <a:rPr lang="en-US" dirty="0">
                <a:solidFill>
                  <a:schemeClr val="tx1"/>
                </a:solidFill>
              </a:rPr>
              <a:t>A player crosses the 25-yard line while wearing a wire-caged face mask.</a:t>
            </a:r>
          </a:p>
          <a:p>
            <a:pPr marL="0" indent="0">
              <a:buNone/>
            </a:pPr>
            <a:r>
              <a:rPr lang="en-US" b="1" dirty="0">
                <a:solidFill>
                  <a:schemeClr val="tx1"/>
                </a:solidFill>
              </a:rPr>
              <a:t>If the Player Is Involved in Play</a:t>
            </a:r>
            <a:endParaRPr lang="en-US" dirty="0">
              <a:solidFill>
                <a:schemeClr val="tx1"/>
              </a:solidFill>
            </a:endParaRPr>
          </a:p>
          <a:p>
            <a:r>
              <a:rPr lang="en-US" dirty="0">
                <a:solidFill>
                  <a:schemeClr val="tx1"/>
                </a:solidFill>
              </a:rPr>
              <a:t>Officials may:</a:t>
            </a:r>
          </a:p>
          <a:p>
            <a:pPr lvl="0"/>
            <a:r>
              <a:rPr lang="en-US" dirty="0">
                <a:solidFill>
                  <a:schemeClr val="tx1"/>
                </a:solidFill>
              </a:rPr>
              <a:t>Stop play immediately</a:t>
            </a:r>
          </a:p>
          <a:p>
            <a:pPr lvl="0"/>
            <a:r>
              <a:rPr lang="en-US" dirty="0">
                <a:solidFill>
                  <a:schemeClr val="tx1"/>
                </a:solidFill>
              </a:rPr>
              <a:t>Award a free hit to the opponent at the 25-yard line</a:t>
            </a:r>
          </a:p>
          <a:p>
            <a:pPr lvl="0"/>
            <a:r>
              <a:rPr lang="en-US" dirty="0">
                <a:solidFill>
                  <a:schemeClr val="tx1"/>
                </a:solidFill>
              </a:rPr>
              <a:t>Issue a misconduct penalty</a:t>
            </a:r>
          </a:p>
          <a:p>
            <a:pPr marL="0" indent="0">
              <a:buNone/>
            </a:pPr>
            <a:r>
              <a:rPr lang="en-US" b="1" dirty="0">
                <a:solidFill>
                  <a:schemeClr val="tx1"/>
                </a:solidFill>
              </a:rPr>
              <a:t>If Not Involved in Play</a:t>
            </a:r>
            <a:endParaRPr lang="en-US" dirty="0">
              <a:solidFill>
                <a:schemeClr val="tx1"/>
              </a:solidFill>
            </a:endParaRPr>
          </a:p>
          <a:p>
            <a:pPr lvl="0"/>
            <a:r>
              <a:rPr lang="en-US" dirty="0">
                <a:solidFill>
                  <a:schemeClr val="tx1"/>
                </a:solidFill>
              </a:rPr>
              <a:t>Address the violation at the next stoppage of play.</a:t>
            </a:r>
          </a:p>
          <a:p>
            <a:pPr marL="0" indent="0">
              <a:buNone/>
            </a:pPr>
            <a:r>
              <a:rPr lang="en-US" b="1" dirty="0">
                <a:solidFill>
                  <a:schemeClr val="tx1"/>
                </a:solidFill>
              </a:rPr>
              <a:t>Rule References:</a:t>
            </a:r>
            <a:r>
              <a:rPr lang="en-US" dirty="0">
                <a:solidFill>
                  <a:schemeClr val="tx1"/>
                </a:solidFill>
              </a:rPr>
              <a:t> 1-6-5, 8-2-1</a:t>
            </a:r>
          </a:p>
        </p:txBody>
      </p:sp>
      <p:pic>
        <p:nvPicPr>
          <p:cNvPr id="3" name="Picture 2">
            <a:extLst>
              <a:ext uri="{FF2B5EF4-FFF2-40B4-BE49-F238E27FC236}">
                <a16:creationId xmlns:a16="http://schemas.microsoft.com/office/drawing/2014/main" id="{DB07F1D1-827A-CDCE-872E-88EEB5E16DA9}"/>
              </a:ext>
            </a:extLst>
          </p:cNvPr>
          <p:cNvPicPr>
            <a:picLocks noChangeAspect="1"/>
          </p:cNvPicPr>
          <p:nvPr/>
        </p:nvPicPr>
        <p:blipFill>
          <a:blip r:embed="rId3"/>
          <a:stretch>
            <a:fillRect/>
          </a:stretch>
        </p:blipFill>
        <p:spPr>
          <a:xfrm>
            <a:off x="6567473" y="1816999"/>
            <a:ext cx="4579914" cy="2936234"/>
          </a:xfrm>
          <a:prstGeom prst="rect">
            <a:avLst/>
          </a:prstGeom>
        </p:spPr>
      </p:pic>
    </p:spTree>
    <p:extLst>
      <p:ext uri="{BB962C8B-B14F-4D97-AF65-F5344CB8AC3E}">
        <p14:creationId xmlns:p14="http://schemas.microsoft.com/office/powerpoint/2010/main" val="19081196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1630-1438-8887-1FB1-FDC2D2B402C8}"/>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FDA4169D-87EA-28BA-4875-92D56550140D}"/>
              </a:ext>
            </a:extLst>
          </p:cNvPr>
          <p:cNvSpPr>
            <a:spLocks noGrp="1"/>
          </p:cNvSpPr>
          <p:nvPr>
            <p:ph type="title"/>
          </p:nvPr>
        </p:nvSpPr>
        <p:spPr>
          <a:xfrm>
            <a:off x="838201" y="365125"/>
            <a:ext cx="7959810" cy="1325563"/>
          </a:xfrm>
        </p:spPr>
        <p:txBody>
          <a:bodyPr>
            <a:normAutofit/>
          </a:bodyPr>
          <a:lstStyle/>
          <a:p>
            <a:r>
              <a:rPr lang="en-US" dirty="0"/>
              <a:t>Player Equipment: </a:t>
            </a:r>
            <a:br>
              <a:rPr lang="en-US" dirty="0"/>
            </a:br>
            <a:r>
              <a:rPr lang="en-US" dirty="0"/>
              <a:t>Tooth and Mouth Protectors</a:t>
            </a:r>
          </a:p>
        </p:txBody>
      </p:sp>
      <p:sp>
        <p:nvSpPr>
          <p:cNvPr id="8" name="Content Placeholder 4">
            <a:extLst>
              <a:ext uri="{FF2B5EF4-FFF2-40B4-BE49-F238E27FC236}">
                <a16:creationId xmlns:a16="http://schemas.microsoft.com/office/drawing/2014/main" id="{748036BE-2960-ABCB-0D51-BF935200D175}"/>
              </a:ext>
            </a:extLst>
          </p:cNvPr>
          <p:cNvSpPr>
            <a:spLocks noGrp="1"/>
          </p:cNvSpPr>
          <p:nvPr>
            <p:ph idx="1"/>
          </p:nvPr>
        </p:nvSpPr>
        <p:spPr>
          <a:xfrm>
            <a:off x="838199" y="1816998"/>
            <a:ext cx="6855941" cy="4394332"/>
          </a:xfrm>
        </p:spPr>
        <p:txBody>
          <a:bodyPr>
            <a:normAutofit fontScale="85000" lnSpcReduction="20000"/>
          </a:bodyPr>
          <a:lstStyle/>
          <a:p>
            <a:pPr marL="0" indent="0">
              <a:buNone/>
            </a:pPr>
            <a:r>
              <a:rPr lang="en-US" b="1" dirty="0">
                <a:solidFill>
                  <a:schemeClr val="tx1"/>
                </a:solidFill>
              </a:rPr>
              <a:t>Equipment Requirements</a:t>
            </a:r>
            <a:endParaRPr lang="en-US" dirty="0">
              <a:solidFill>
                <a:schemeClr val="tx1"/>
              </a:solidFill>
            </a:endParaRPr>
          </a:p>
          <a:p>
            <a:pPr marL="0" indent="0">
              <a:buNone/>
            </a:pPr>
            <a:r>
              <a:rPr lang="en-US" dirty="0">
                <a:solidFill>
                  <a:schemeClr val="tx1"/>
                </a:solidFill>
              </a:rPr>
              <a:t>Tooth and mouth protectors must:</a:t>
            </a:r>
          </a:p>
          <a:p>
            <a:pPr lvl="0"/>
            <a:r>
              <a:rPr lang="en-US" dirty="0">
                <a:solidFill>
                  <a:schemeClr val="tx1"/>
                </a:solidFill>
              </a:rPr>
              <a:t>Be properly molded or custom fitted</a:t>
            </a:r>
          </a:p>
          <a:p>
            <a:pPr lvl="0"/>
            <a:r>
              <a:rPr lang="en-US" dirty="0">
                <a:solidFill>
                  <a:schemeClr val="tx1"/>
                </a:solidFill>
              </a:rPr>
              <a:t>Be worn as designed for protection</a:t>
            </a:r>
          </a:p>
          <a:p>
            <a:pPr marL="0" indent="0">
              <a:buNone/>
            </a:pPr>
            <a:r>
              <a:rPr lang="en-US" b="1" dirty="0">
                <a:solidFill>
                  <a:schemeClr val="tx1"/>
                </a:solidFill>
              </a:rPr>
              <a:t>Not Permitted</a:t>
            </a:r>
            <a:endParaRPr lang="en-US" dirty="0">
              <a:solidFill>
                <a:schemeClr val="tx1"/>
              </a:solidFill>
            </a:endParaRPr>
          </a:p>
          <a:p>
            <a:pPr marL="0" indent="0">
              <a:buNone/>
            </a:pPr>
            <a:r>
              <a:rPr lang="en-US" dirty="0">
                <a:solidFill>
                  <a:schemeClr val="tx1"/>
                </a:solidFill>
              </a:rPr>
              <a:t>Protectors may not include attachments or features that:</a:t>
            </a:r>
          </a:p>
          <a:p>
            <a:pPr lvl="0"/>
            <a:r>
              <a:rPr lang="en-US" dirty="0">
                <a:solidFill>
                  <a:schemeClr val="tx1"/>
                </a:solidFill>
              </a:rPr>
              <a:t>Do not serve a protective function</a:t>
            </a:r>
          </a:p>
          <a:p>
            <a:pPr lvl="0"/>
            <a:r>
              <a:rPr lang="en-US" dirty="0">
                <a:solidFill>
                  <a:schemeClr val="tx1"/>
                </a:solidFill>
              </a:rPr>
              <a:t>Create additional safety risks</a:t>
            </a:r>
          </a:p>
          <a:p>
            <a:pPr marL="0" indent="0">
              <a:buNone/>
            </a:pPr>
            <a:r>
              <a:rPr lang="en-US" b="1" dirty="0">
                <a:solidFill>
                  <a:schemeClr val="tx1"/>
                </a:solidFill>
              </a:rPr>
              <a:t>Purpose</a:t>
            </a:r>
            <a:endParaRPr lang="en-US" dirty="0">
              <a:solidFill>
                <a:schemeClr val="tx1"/>
              </a:solidFill>
            </a:endParaRPr>
          </a:p>
          <a:p>
            <a:pPr lvl="0"/>
            <a:r>
              <a:rPr lang="en-US" dirty="0">
                <a:solidFill>
                  <a:schemeClr val="tx1"/>
                </a:solidFill>
              </a:rPr>
              <a:t>Maintain player safety and reduce injury risk.</a:t>
            </a:r>
          </a:p>
        </p:txBody>
      </p:sp>
      <p:pic>
        <p:nvPicPr>
          <p:cNvPr id="4" name="Picture 3">
            <a:extLst>
              <a:ext uri="{FF2B5EF4-FFF2-40B4-BE49-F238E27FC236}">
                <a16:creationId xmlns:a16="http://schemas.microsoft.com/office/drawing/2014/main" id="{EC545EB7-A4A7-65A9-C5AB-1D9200A2C25F}"/>
              </a:ext>
            </a:extLst>
          </p:cNvPr>
          <p:cNvPicPr>
            <a:picLocks noChangeAspect="1"/>
          </p:cNvPicPr>
          <p:nvPr/>
        </p:nvPicPr>
        <p:blipFill>
          <a:blip r:embed="rId3"/>
          <a:stretch>
            <a:fillRect/>
          </a:stretch>
        </p:blipFill>
        <p:spPr>
          <a:xfrm>
            <a:off x="8472362" y="1803541"/>
            <a:ext cx="2436546" cy="4129738"/>
          </a:xfrm>
          <a:prstGeom prst="rect">
            <a:avLst/>
          </a:prstGeom>
        </p:spPr>
      </p:pic>
    </p:spTree>
    <p:extLst>
      <p:ext uri="{BB962C8B-B14F-4D97-AF65-F5344CB8AC3E}">
        <p14:creationId xmlns:p14="http://schemas.microsoft.com/office/powerpoint/2010/main" val="21937153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095A2C-2F87-48ED-A221-977F08FADD0A}"/>
              </a:ext>
            </a:extLst>
          </p:cNvPr>
          <p:cNvSpPr>
            <a:spLocks noGrp="1"/>
          </p:cNvSpPr>
          <p:nvPr>
            <p:ph type="title"/>
          </p:nvPr>
        </p:nvSpPr>
        <p:spPr/>
        <p:txBody>
          <a:bodyPr/>
          <a:lstStyle/>
          <a:p>
            <a:pPr>
              <a:defRPr/>
            </a:pPr>
            <a:r>
              <a:rPr lang="en-US" dirty="0"/>
              <a:t>NFHS Officials Education </a:t>
            </a:r>
          </a:p>
        </p:txBody>
      </p:sp>
    </p:spTree>
    <p:extLst>
      <p:ext uri="{BB962C8B-B14F-4D97-AF65-F5344CB8AC3E}">
        <p14:creationId xmlns:p14="http://schemas.microsoft.com/office/powerpoint/2010/main" val="15701633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06A10-A93F-657D-447E-E0C8B679B978}"/>
              </a:ext>
            </a:extLst>
          </p:cNvPr>
          <p:cNvSpPr>
            <a:spLocks noGrp="1"/>
          </p:cNvSpPr>
          <p:nvPr>
            <p:ph type="title" idx="4294967295"/>
          </p:nvPr>
        </p:nvSpPr>
        <p:spPr>
          <a:xfrm>
            <a:off x="534389" y="277642"/>
            <a:ext cx="8491538" cy="1325563"/>
          </a:xfrm>
        </p:spPr>
        <p:txBody>
          <a:bodyPr/>
          <a:lstStyle/>
          <a:p>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t>All Things Officiating </a:t>
            </a:r>
            <a:b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br>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sym typeface="Inter SemiBold"/>
              </a:rPr>
              <a:t>in One Place!</a:t>
            </a:r>
            <a:endParaRPr lang="en-US" b="1" dirty="0">
              <a:solidFill>
                <a:srgbClr val="00205B"/>
              </a:solidFill>
              <a:latin typeface="Calibri" panose="020F0502020204030204" pitchFamily="34" charset="0"/>
              <a:ea typeface="Calibri" panose="020F0502020204030204" pitchFamily="34" charset="0"/>
              <a:cs typeface="Calibri" panose="020F0502020204030204" pitchFamily="34" charset="0"/>
            </a:endParaRPr>
          </a:p>
        </p:txBody>
      </p:sp>
      <p:sp>
        <p:nvSpPr>
          <p:cNvPr id="4" name="Content Placeholder 3">
            <a:extLst>
              <a:ext uri="{FF2B5EF4-FFF2-40B4-BE49-F238E27FC236}">
                <a16:creationId xmlns:a16="http://schemas.microsoft.com/office/drawing/2014/main" id="{4644809B-FCB1-F6F8-C398-D9C38190FC54}"/>
              </a:ext>
            </a:extLst>
          </p:cNvPr>
          <p:cNvSpPr>
            <a:spLocks noGrp="1"/>
          </p:cNvSpPr>
          <p:nvPr>
            <p:ph idx="4294967295"/>
          </p:nvPr>
        </p:nvSpPr>
        <p:spPr>
          <a:xfrm>
            <a:off x="534389" y="1789999"/>
            <a:ext cx="10515600" cy="4351338"/>
          </a:xfrm>
        </p:spPr>
        <p:txBody>
          <a:bodyPr/>
          <a:lstStyle/>
          <a:p>
            <a:r>
              <a:rPr lang="en-US"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sym typeface="Inter"/>
              </a:rPr>
              <a:t>The all-in-one, cloud-based NFHS Center for Officials Services (COS) connects everyone associated with officiating. The COS handles registration, assignments, testing, payments, and a host of other features and integrations that consolidate all officiating needs into a single, modern solution. Free to all NFHS state associations, local associations, and assigner groups.</a:t>
            </a:r>
          </a:p>
          <a:p>
            <a:endParaRPr lang="en-US" dirty="0"/>
          </a:p>
        </p:txBody>
      </p:sp>
      <p:sp>
        <p:nvSpPr>
          <p:cNvPr id="8" name="Google Shape;163;p28">
            <a:extLst>
              <a:ext uri="{FF2B5EF4-FFF2-40B4-BE49-F238E27FC236}">
                <a16:creationId xmlns:a16="http://schemas.microsoft.com/office/drawing/2014/main" id="{64DB8A4D-D932-E495-985B-35D04CC0E9CC}"/>
              </a:ext>
            </a:extLst>
          </p:cNvPr>
          <p:cNvSpPr txBox="1"/>
          <p:nvPr/>
        </p:nvSpPr>
        <p:spPr>
          <a:xfrm>
            <a:off x="2086253" y="4539875"/>
            <a:ext cx="2519670"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20+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Member States</a:t>
            </a:r>
            <a:endParaRPr sz="2400" b="1" dirty="0">
              <a:solidFill>
                <a:schemeClr val="bg1"/>
              </a:solidFill>
              <a:latin typeface="+mn-lt"/>
              <a:ea typeface="Inter Black"/>
              <a:cs typeface="Inter Black"/>
              <a:sym typeface="Inter Black"/>
            </a:endParaRPr>
          </a:p>
        </p:txBody>
      </p:sp>
      <p:sp>
        <p:nvSpPr>
          <p:cNvPr id="18" name="Google Shape;164;p28">
            <a:extLst>
              <a:ext uri="{FF2B5EF4-FFF2-40B4-BE49-F238E27FC236}">
                <a16:creationId xmlns:a16="http://schemas.microsoft.com/office/drawing/2014/main" id="{78B4D0ED-1B18-233A-7E29-75D69FA7F834}"/>
              </a:ext>
            </a:extLst>
          </p:cNvPr>
          <p:cNvSpPr txBox="1"/>
          <p:nvPr/>
        </p:nvSpPr>
        <p:spPr>
          <a:xfrm>
            <a:off x="4800686" y="4539875"/>
            <a:ext cx="2264561"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300,000+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Officials</a:t>
            </a:r>
            <a:endParaRPr sz="2400" b="1" dirty="0">
              <a:solidFill>
                <a:schemeClr val="bg1"/>
              </a:solidFill>
              <a:latin typeface="+mn-lt"/>
              <a:ea typeface="Inter Black"/>
              <a:cs typeface="Inter Black"/>
              <a:sym typeface="Inter Black"/>
            </a:endParaRPr>
          </a:p>
        </p:txBody>
      </p:sp>
      <p:sp>
        <p:nvSpPr>
          <p:cNvPr id="19" name="Google Shape;165;p28">
            <a:extLst>
              <a:ext uri="{FF2B5EF4-FFF2-40B4-BE49-F238E27FC236}">
                <a16:creationId xmlns:a16="http://schemas.microsoft.com/office/drawing/2014/main" id="{15F565F3-30B7-3C92-8F4F-854EDF9DC6A2}"/>
              </a:ext>
            </a:extLst>
          </p:cNvPr>
          <p:cNvSpPr txBox="1"/>
          <p:nvPr/>
        </p:nvSpPr>
        <p:spPr>
          <a:xfrm>
            <a:off x="7260011" y="4539875"/>
            <a:ext cx="2264560" cy="923400"/>
          </a:xfrm>
          <a:prstGeom prst="rect">
            <a:avLst/>
          </a:prstGeom>
          <a:solidFill>
            <a:srgbClr val="D50032"/>
          </a:solid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7,000+</a:t>
            </a:r>
            <a:endParaRPr sz="2400" b="1" dirty="0">
              <a:solidFill>
                <a:schemeClr val="bg1"/>
              </a:solidFill>
              <a:latin typeface="+mn-lt"/>
              <a:ea typeface="Inter Black"/>
              <a:cs typeface="Inter Black"/>
              <a:sym typeface="Inter Black"/>
            </a:endParaRPr>
          </a:p>
          <a:p>
            <a:pPr marL="0" lvl="0" indent="0" algn="ctr" rtl="0">
              <a:spcBef>
                <a:spcPts val="0"/>
              </a:spcBef>
              <a:spcAft>
                <a:spcPts val="0"/>
              </a:spcAft>
              <a:buNone/>
            </a:pPr>
            <a:r>
              <a:rPr lang="en" sz="2400" b="1" dirty="0">
                <a:solidFill>
                  <a:schemeClr val="bg1"/>
                </a:solidFill>
                <a:latin typeface="+mn-lt"/>
                <a:ea typeface="Inter Black"/>
                <a:cs typeface="Inter Black"/>
                <a:sym typeface="Inter Black"/>
              </a:rPr>
              <a:t>Schools</a:t>
            </a:r>
            <a:endParaRPr sz="2400" b="1" dirty="0">
              <a:solidFill>
                <a:schemeClr val="bg1"/>
              </a:solidFill>
              <a:latin typeface="+mn-lt"/>
              <a:ea typeface="Inter Black"/>
              <a:cs typeface="Inter Black"/>
              <a:sym typeface="Inter Black"/>
            </a:endParaRPr>
          </a:p>
        </p:txBody>
      </p:sp>
      <p:pic>
        <p:nvPicPr>
          <p:cNvPr id="20" name="Google Shape;161;p28" descr="A close up of a sign  Description automatically generated">
            <a:extLst>
              <a:ext uri="{FF2B5EF4-FFF2-40B4-BE49-F238E27FC236}">
                <a16:creationId xmlns:a16="http://schemas.microsoft.com/office/drawing/2014/main" id="{3BDF60A3-4D23-071C-49D6-F21A500D8602}"/>
              </a:ext>
            </a:extLst>
          </p:cNvPr>
          <p:cNvPicPr preferRelativeResize="0"/>
          <p:nvPr/>
        </p:nvPicPr>
        <p:blipFill rotWithShape="1">
          <a:blip r:embed="rId3">
            <a:alphaModFix/>
          </a:blip>
          <a:srcRect l="1066" t="4841" r="1047" b="5003"/>
          <a:stretch/>
        </p:blipFill>
        <p:spPr>
          <a:xfrm>
            <a:off x="8856499" y="430036"/>
            <a:ext cx="2763677" cy="986375"/>
          </a:xfrm>
          <a:prstGeom prst="rect">
            <a:avLst/>
          </a:prstGeom>
          <a:noFill/>
          <a:ln>
            <a:noFill/>
          </a:ln>
        </p:spPr>
      </p:pic>
    </p:spTree>
    <p:extLst>
      <p:ext uri="{BB962C8B-B14F-4D97-AF65-F5344CB8AC3E}">
        <p14:creationId xmlns:p14="http://schemas.microsoft.com/office/powerpoint/2010/main" val="2431920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ACB97-5397-9634-B114-DFC82AD37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0BA16-2B13-4C23-A5FD-54916E3EF450}"/>
              </a:ext>
            </a:extLst>
          </p:cNvPr>
          <p:cNvSpPr>
            <a:spLocks noGrp="1"/>
          </p:cNvSpPr>
          <p:nvPr>
            <p:ph type="title"/>
          </p:nvPr>
        </p:nvSpPr>
        <p:spPr/>
        <p:txBody>
          <a:bodyPr/>
          <a:lstStyle/>
          <a:p>
            <a:r>
              <a:rPr lang="en-US" dirty="0"/>
              <a:t>1-6-1 Player Equipment – </a:t>
            </a:r>
            <a:br>
              <a:rPr lang="en-US" dirty="0"/>
            </a:br>
            <a:r>
              <a:rPr lang="en-US" dirty="0"/>
              <a:t>Mouth Protectors</a:t>
            </a:r>
          </a:p>
        </p:txBody>
      </p:sp>
      <p:sp>
        <p:nvSpPr>
          <p:cNvPr id="5" name="Content Placeholder 4">
            <a:extLst>
              <a:ext uri="{FF2B5EF4-FFF2-40B4-BE49-F238E27FC236}">
                <a16:creationId xmlns:a16="http://schemas.microsoft.com/office/drawing/2014/main" id="{2EFB630A-C38A-7F36-50D7-6C5431D0FBBB}"/>
              </a:ext>
            </a:extLst>
          </p:cNvPr>
          <p:cNvSpPr>
            <a:spLocks noGrp="1"/>
          </p:cNvSpPr>
          <p:nvPr>
            <p:ph idx="1"/>
          </p:nvPr>
        </p:nvSpPr>
        <p:spPr>
          <a:xfrm>
            <a:off x="838200" y="1816998"/>
            <a:ext cx="4820728" cy="4163672"/>
          </a:xfrm>
        </p:spPr>
        <p:txBody>
          <a:bodyPr>
            <a:normAutofit/>
          </a:bodyPr>
          <a:lstStyle/>
          <a:p>
            <a:pPr marL="0" indent="0">
              <a:buNone/>
            </a:pPr>
            <a:r>
              <a:rPr lang="en-US" b="1" dirty="0">
                <a:solidFill>
                  <a:schemeClr val="tx1"/>
                </a:solidFill>
              </a:rPr>
              <a:t>Mouth protectors shall:</a:t>
            </a:r>
          </a:p>
          <a:p>
            <a:pPr lvl="0"/>
            <a:r>
              <a:rPr lang="en-US" b="1" dirty="0">
                <a:solidFill>
                  <a:schemeClr val="tx1"/>
                </a:solidFill>
              </a:rPr>
              <a:t>Not include any attachment(s)</a:t>
            </a:r>
            <a:r>
              <a:rPr lang="en-US" dirty="0">
                <a:solidFill>
                  <a:schemeClr val="tx1"/>
                </a:solidFill>
              </a:rPr>
              <a:t> that do not serve a purpose in protecting the teeth or mouth.</a:t>
            </a:r>
          </a:p>
          <a:p>
            <a:pPr lvl="0"/>
            <a:r>
              <a:rPr lang="en-US" b="1" dirty="0">
                <a:solidFill>
                  <a:schemeClr val="tx1"/>
                </a:solidFill>
              </a:rPr>
              <a:t>Not include anything that creates a health or risk issue</a:t>
            </a:r>
            <a:r>
              <a:rPr lang="en-US" dirty="0">
                <a:solidFill>
                  <a:schemeClr val="tx1"/>
                </a:solidFill>
              </a:rPr>
              <a:t>.</a:t>
            </a:r>
          </a:p>
          <a:p>
            <a:pPr lvl="0"/>
            <a:r>
              <a:rPr lang="en-US" b="1" dirty="0">
                <a:solidFill>
                  <a:schemeClr val="tx1"/>
                </a:solidFill>
              </a:rPr>
              <a:t>Not pose a danger</a:t>
            </a:r>
            <a:r>
              <a:rPr lang="en-US" dirty="0">
                <a:solidFill>
                  <a:schemeClr val="tx1"/>
                </a:solidFill>
              </a:rPr>
              <a:t> to the wearer or to other players.</a:t>
            </a:r>
          </a:p>
        </p:txBody>
      </p:sp>
      <p:sp>
        <p:nvSpPr>
          <p:cNvPr id="6" name="Content Placeholder 4">
            <a:extLst>
              <a:ext uri="{FF2B5EF4-FFF2-40B4-BE49-F238E27FC236}">
                <a16:creationId xmlns:a16="http://schemas.microsoft.com/office/drawing/2014/main" id="{BA42EF3B-2153-F7D7-D4F7-E1F4EFBC4664}"/>
              </a:ext>
            </a:extLst>
          </p:cNvPr>
          <p:cNvSpPr txBox="1">
            <a:spLocks/>
          </p:cNvSpPr>
          <p:nvPr/>
        </p:nvSpPr>
        <p:spPr>
          <a:xfrm>
            <a:off x="6096000" y="1816998"/>
            <a:ext cx="482072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i="1" dirty="0">
              <a:solidFill>
                <a:srgbClr val="FF0000"/>
              </a:solidFill>
            </a:endParaRPr>
          </a:p>
        </p:txBody>
      </p:sp>
      <p:pic>
        <p:nvPicPr>
          <p:cNvPr id="4" name="Picture 3">
            <a:extLst>
              <a:ext uri="{FF2B5EF4-FFF2-40B4-BE49-F238E27FC236}">
                <a16:creationId xmlns:a16="http://schemas.microsoft.com/office/drawing/2014/main" id="{1237BBA1-A366-7104-8C22-A7D34F14319E}"/>
              </a:ext>
            </a:extLst>
          </p:cNvPr>
          <p:cNvPicPr>
            <a:picLocks noChangeAspect="1"/>
          </p:cNvPicPr>
          <p:nvPr/>
        </p:nvPicPr>
        <p:blipFill>
          <a:blip r:embed="rId3"/>
          <a:stretch>
            <a:fillRect/>
          </a:stretch>
        </p:blipFill>
        <p:spPr>
          <a:xfrm>
            <a:off x="6686718" y="1816998"/>
            <a:ext cx="4460670" cy="3801482"/>
          </a:xfrm>
          <a:prstGeom prst="rect">
            <a:avLst/>
          </a:prstGeom>
        </p:spPr>
      </p:pic>
    </p:spTree>
    <p:extLst>
      <p:ext uri="{BB962C8B-B14F-4D97-AF65-F5344CB8AC3E}">
        <p14:creationId xmlns:p14="http://schemas.microsoft.com/office/powerpoint/2010/main" val="3996593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  Description automatically generated">
            <a:extLst>
              <a:ext uri="{FF2B5EF4-FFF2-40B4-BE49-F238E27FC236}">
                <a16:creationId xmlns:a16="http://schemas.microsoft.com/office/drawing/2014/main" id="{8E90FD6B-9F66-4DA3-48A6-97996F5EAF0A}"/>
              </a:ext>
            </a:extLst>
          </p:cNvPr>
          <p:cNvPicPr>
            <a:picLocks noChangeAspect="1"/>
          </p:cNvPicPr>
          <p:nvPr/>
        </p:nvPicPr>
        <p:blipFill>
          <a:blip r:embed="rId3"/>
          <a:stretch>
            <a:fillRect/>
          </a:stretch>
        </p:blipFill>
        <p:spPr>
          <a:xfrm>
            <a:off x="320949" y="430036"/>
            <a:ext cx="8314379" cy="5670134"/>
          </a:xfrm>
          <a:prstGeom prst="rect">
            <a:avLst/>
          </a:prstGeom>
        </p:spPr>
      </p:pic>
      <p:pic>
        <p:nvPicPr>
          <p:cNvPr id="4" name="Google Shape;161;p28" descr="A close up of a sign  Description automatically generated">
            <a:extLst>
              <a:ext uri="{FF2B5EF4-FFF2-40B4-BE49-F238E27FC236}">
                <a16:creationId xmlns:a16="http://schemas.microsoft.com/office/drawing/2014/main" id="{B301CE18-E853-21BB-B63F-1E29418D2C19}"/>
              </a:ext>
            </a:extLst>
          </p:cNvPr>
          <p:cNvPicPr preferRelativeResize="0"/>
          <p:nvPr/>
        </p:nvPicPr>
        <p:blipFill rotWithShape="1">
          <a:blip r:embed="rId4">
            <a:alphaModFix/>
          </a:blip>
          <a:srcRect l="1066" t="4841" r="1047" b="5003"/>
          <a:stretch/>
        </p:blipFill>
        <p:spPr>
          <a:xfrm>
            <a:off x="8856499" y="430036"/>
            <a:ext cx="2763677" cy="986375"/>
          </a:xfrm>
          <a:prstGeom prst="rect">
            <a:avLst/>
          </a:prstGeom>
          <a:noFill/>
          <a:ln>
            <a:noFill/>
          </a:ln>
        </p:spPr>
      </p:pic>
      <p:sp>
        <p:nvSpPr>
          <p:cNvPr id="5" name="Content Placeholder 6">
            <a:extLst>
              <a:ext uri="{FF2B5EF4-FFF2-40B4-BE49-F238E27FC236}">
                <a16:creationId xmlns:a16="http://schemas.microsoft.com/office/drawing/2014/main" id="{43AD6B83-B46C-4E95-6598-CC66784C95DC}"/>
              </a:ext>
            </a:extLst>
          </p:cNvPr>
          <p:cNvSpPr txBox="1">
            <a:spLocks/>
          </p:cNvSpPr>
          <p:nvPr/>
        </p:nvSpPr>
        <p:spPr>
          <a:xfrm>
            <a:off x="8938109" y="2052855"/>
            <a:ext cx="2815867" cy="40817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A1F45"/>
              </a:buClr>
            </a:pPr>
            <a:r>
              <a:rPr lang="en-US" dirty="0">
                <a:solidFill>
                  <a:schemeClr val="bg1">
                    <a:lumMod val="50000"/>
                  </a:schemeClr>
                </a:solidFill>
              </a:rPr>
              <a:t>Improved Exam Center</a:t>
            </a:r>
          </a:p>
        </p:txBody>
      </p:sp>
    </p:spTree>
    <p:extLst>
      <p:ext uri="{BB962C8B-B14F-4D97-AF65-F5344CB8AC3E}">
        <p14:creationId xmlns:p14="http://schemas.microsoft.com/office/powerpoint/2010/main" val="30678895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A67C-E26C-4EDB-8927-B1A5B5280CE4}"/>
              </a:ext>
            </a:extLst>
          </p:cNvPr>
          <p:cNvSpPr>
            <a:spLocks noGrp="1"/>
          </p:cNvSpPr>
          <p:nvPr>
            <p:ph type="title"/>
          </p:nvPr>
        </p:nvSpPr>
        <p:spPr>
          <a:xfrm>
            <a:off x="2777084" y="2161470"/>
            <a:ext cx="6637831" cy="2111332"/>
          </a:xfrm>
        </p:spPr>
        <p:txBody>
          <a:bodyPr/>
          <a:lstStyle/>
          <a:p>
            <a:pPr>
              <a:defRPr/>
            </a:pPr>
            <a:r>
              <a:rPr lang="en-US" dirty="0"/>
              <a:t> NFHS Learning Center</a:t>
            </a:r>
          </a:p>
        </p:txBody>
      </p:sp>
    </p:spTree>
    <p:extLst>
      <p:ext uri="{BB962C8B-B14F-4D97-AF65-F5344CB8AC3E}">
        <p14:creationId xmlns:p14="http://schemas.microsoft.com/office/powerpoint/2010/main" val="2941390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9C74B3-BCD5-4EF5-1D50-020CE2B488CB}"/>
            </a:ext>
          </a:extLst>
        </p:cNvPr>
        <p:cNvGrpSpPr/>
        <p:nvPr/>
      </p:nvGrpSpPr>
      <p:grpSpPr>
        <a:xfrm>
          <a:off x="0" y="0"/>
          <a:ext cx="0" cy="0"/>
          <a:chOff x="0" y="0"/>
          <a:chExt cx="0" cy="0"/>
        </a:xfrm>
      </p:grpSpPr>
      <p:pic>
        <p:nvPicPr>
          <p:cNvPr id="7" name="Content Placeholder 6" descr="Several devices with a website on them  Description automatically generated">
            <a:extLst>
              <a:ext uri="{FF2B5EF4-FFF2-40B4-BE49-F238E27FC236}">
                <a16:creationId xmlns:a16="http://schemas.microsoft.com/office/drawing/2014/main" id="{35FF377C-6820-E3B1-D720-AE6B09729DD6}"/>
              </a:ext>
            </a:extLst>
          </p:cNvPr>
          <p:cNvPicPr>
            <a:picLocks noGrp="1" noChangeAspect="1"/>
          </p:cNvPicPr>
          <p:nvPr>
            <p:ph sz="half" idx="1"/>
          </p:nvPr>
        </p:nvPicPr>
        <p:blipFill rotWithShape="1">
          <a:blip r:embed="rId3">
            <a:extLst>
              <a:ext uri="{28A0092B-C50C-407E-A947-70E740481C1C}">
                <a14:useLocalDpi xmlns:a14="http://schemas.microsoft.com/office/drawing/2010/main"/>
              </a:ext>
            </a:extLst>
          </a:blip>
          <a:srcRect l="14587" t="14891" r="13156" b="15581"/>
          <a:stretch>
            <a:fillRect/>
          </a:stretch>
        </p:blipFill>
        <p:spPr>
          <a:xfrm>
            <a:off x="148286" y="1825625"/>
            <a:ext cx="5871515" cy="3177982"/>
          </a:xfrm>
          <a:prstGeom prst="rect">
            <a:avLst/>
          </a:prstGeom>
        </p:spPr>
      </p:pic>
      <p:sp>
        <p:nvSpPr>
          <p:cNvPr id="2" name="Content Placeholder 1">
            <a:extLst>
              <a:ext uri="{FF2B5EF4-FFF2-40B4-BE49-F238E27FC236}">
                <a16:creationId xmlns:a16="http://schemas.microsoft.com/office/drawing/2014/main" id="{A9D794D4-8745-811D-6667-62B558FF24FB}"/>
              </a:ext>
            </a:extLst>
          </p:cNvPr>
          <p:cNvSpPr>
            <a:spLocks noGrp="1"/>
          </p:cNvSpPr>
          <p:nvPr>
            <p:ph sz="half" idx="2"/>
          </p:nvPr>
        </p:nvSpPr>
        <p:spPr/>
        <p:txBody>
          <a:bodyPr>
            <a:normAutofit lnSpcReduction="10000"/>
          </a:bodyPr>
          <a:lstStyle/>
          <a:p>
            <a:r>
              <a:rPr lang="en-US" dirty="0">
                <a:solidFill>
                  <a:srgbClr val="00205B"/>
                </a:solidFill>
              </a:rPr>
              <a:t>100+ Online Courses</a:t>
            </a:r>
          </a:p>
          <a:p>
            <a:r>
              <a:rPr lang="en-US" dirty="0">
                <a:solidFill>
                  <a:srgbClr val="00205B"/>
                </a:solidFill>
              </a:rPr>
              <a:t>75+ Available at No Cost!</a:t>
            </a:r>
          </a:p>
          <a:p>
            <a:r>
              <a:rPr lang="en-US" dirty="0">
                <a:solidFill>
                  <a:srgbClr val="00205B"/>
                </a:solidFill>
              </a:rPr>
              <a:t>Active in All 50 States</a:t>
            </a:r>
          </a:p>
          <a:p>
            <a:r>
              <a:rPr lang="en-US" dirty="0">
                <a:solidFill>
                  <a:srgbClr val="00205B"/>
                </a:solidFill>
              </a:rPr>
              <a:t>Valuable Professional Development</a:t>
            </a:r>
          </a:p>
          <a:p>
            <a:r>
              <a:rPr lang="en-US" dirty="0">
                <a:solidFill>
                  <a:srgbClr val="00205B"/>
                </a:solidFill>
              </a:rPr>
              <a:t>Earn Completion Certificates</a:t>
            </a:r>
          </a:p>
          <a:p>
            <a:r>
              <a:rPr lang="en-US" dirty="0">
                <a:solidFill>
                  <a:srgbClr val="00205B"/>
                </a:solidFill>
              </a:rPr>
              <a:t>Earn National Credentials</a:t>
            </a:r>
          </a:p>
          <a:p>
            <a:r>
              <a:rPr lang="en-US" dirty="0">
                <a:solidFill>
                  <a:srgbClr val="00205B"/>
                </a:solidFill>
              </a:rPr>
              <a:t>Earn Badges</a:t>
            </a:r>
          </a:p>
          <a:p>
            <a:r>
              <a:rPr lang="en-US" dirty="0" err="1">
                <a:solidFill>
                  <a:srgbClr val="00205B"/>
                </a:solidFill>
              </a:rPr>
              <a:t>www.nfhslearn.com</a:t>
            </a:r>
            <a:endParaRPr lang="en-US" dirty="0">
              <a:solidFill>
                <a:srgbClr val="00205B"/>
              </a:solidFill>
            </a:endParaRPr>
          </a:p>
        </p:txBody>
      </p:sp>
      <p:sp>
        <p:nvSpPr>
          <p:cNvPr id="3" name="Title 2">
            <a:extLst>
              <a:ext uri="{FF2B5EF4-FFF2-40B4-BE49-F238E27FC236}">
                <a16:creationId xmlns:a16="http://schemas.microsoft.com/office/drawing/2014/main" id="{3A5791B8-90E0-5C14-0F5D-3351038FAE73}"/>
              </a:ext>
            </a:extLst>
          </p:cNvPr>
          <p:cNvSpPr>
            <a:spLocks noGrp="1"/>
          </p:cNvSpPr>
          <p:nvPr>
            <p:ph type="title"/>
          </p:nvPr>
        </p:nvSpPr>
        <p:spPr/>
        <p:txBody>
          <a:bodyPr/>
          <a:lstStyle/>
          <a:p>
            <a:r>
              <a:rPr lang="en-US" dirty="0"/>
              <a:t>The National Leader</a:t>
            </a:r>
          </a:p>
        </p:txBody>
      </p:sp>
      <p:pic>
        <p:nvPicPr>
          <p:cNvPr id="4" name="Picture 3" descr="A logo with text on it  Description automatically generated">
            <a:extLst>
              <a:ext uri="{FF2B5EF4-FFF2-40B4-BE49-F238E27FC236}">
                <a16:creationId xmlns:a16="http://schemas.microsoft.com/office/drawing/2014/main" id="{06352FA5-DFD7-2FEC-9B0B-A55AB15B7DF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333" y="318854"/>
            <a:ext cx="2497353" cy="1039868"/>
          </a:xfrm>
          <a:prstGeom prst="rect">
            <a:avLst/>
          </a:prstGeom>
        </p:spPr>
      </p:pic>
    </p:spTree>
    <p:extLst>
      <p:ext uri="{BB962C8B-B14F-4D97-AF65-F5344CB8AC3E}">
        <p14:creationId xmlns:p14="http://schemas.microsoft.com/office/powerpoint/2010/main" val="1774835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77A8BEB-FFC9-CEBD-37AA-1AEFB8EDBF22}"/>
              </a:ext>
            </a:extLst>
          </p:cNvPr>
          <p:cNvSpPr>
            <a:spLocks noGrp="1"/>
          </p:cNvSpPr>
          <p:nvPr>
            <p:ph type="title"/>
          </p:nvPr>
        </p:nvSpPr>
        <p:spPr/>
        <p:txBody>
          <a:bodyPr/>
          <a:lstStyle/>
          <a:p>
            <a:pPr algn="ctr"/>
            <a:r>
              <a:rPr lang="en-US" dirty="0">
                <a:solidFill>
                  <a:srgbClr val="0D2C6C"/>
                </a:solidFill>
              </a:rPr>
              <a:t>Over 29 million courses delivered</a:t>
            </a:r>
            <a:r>
              <a:rPr lang="en-US" dirty="0"/>
              <a:t>!</a:t>
            </a:r>
          </a:p>
        </p:txBody>
      </p:sp>
      <p:sp>
        <p:nvSpPr>
          <p:cNvPr id="3" name="Content Placeholder 2">
            <a:extLst>
              <a:ext uri="{FF2B5EF4-FFF2-40B4-BE49-F238E27FC236}">
                <a16:creationId xmlns:a16="http://schemas.microsoft.com/office/drawing/2014/main" id="{F461D26A-AC6C-3EC6-5E33-B79F730F7265}"/>
              </a:ext>
            </a:extLst>
          </p:cNvPr>
          <p:cNvSpPr>
            <a:spLocks noGrp="1"/>
          </p:cNvSpPr>
          <p:nvPr>
            <p:ph idx="1"/>
          </p:nvPr>
        </p:nvSpPr>
        <p:spPr/>
        <p:txBody>
          <a:bodyPr>
            <a:normAutofit fontScale="92500" lnSpcReduction="20000"/>
          </a:bodyPr>
          <a:lstStyle/>
          <a:p>
            <a:r>
              <a:rPr lang="en-US" sz="2100" dirty="0">
                <a:solidFill>
                  <a:srgbClr val="00205B"/>
                </a:solidFill>
                <a:latin typeface="Calibri"/>
                <a:ea typeface="Calibri"/>
                <a:cs typeface="Calibri"/>
              </a:rPr>
              <a:t>Concussion in Sports – 9.2M+</a:t>
            </a:r>
          </a:p>
          <a:p>
            <a:r>
              <a:rPr lang="en-US" sz="2100" dirty="0">
                <a:solidFill>
                  <a:srgbClr val="00205B"/>
                </a:solidFill>
                <a:latin typeface="Calibri"/>
                <a:ea typeface="Calibri"/>
                <a:cs typeface="Calibri"/>
              </a:rPr>
              <a:t>Heat Illness Prevention – 3.6M+</a:t>
            </a:r>
          </a:p>
          <a:p>
            <a:r>
              <a:rPr lang="en-US" sz="2100" dirty="0">
                <a:solidFill>
                  <a:srgbClr val="00205B"/>
                </a:solidFill>
                <a:latin typeface="Calibri"/>
                <a:ea typeface="Calibri"/>
                <a:cs typeface="Calibri"/>
              </a:rPr>
              <a:t>Sudden Cardiac Arrest – 3.9M+</a:t>
            </a:r>
          </a:p>
          <a:p>
            <a:r>
              <a:rPr lang="en-US" sz="2100" i="1" dirty="0">
                <a:solidFill>
                  <a:srgbClr val="00205B"/>
                </a:solidFill>
                <a:latin typeface="Calibri"/>
                <a:ea typeface="Calibri"/>
                <a:cs typeface="Calibri"/>
              </a:rPr>
              <a:t>Concussion for Students</a:t>
            </a:r>
            <a:r>
              <a:rPr lang="en-US" sz="2100" dirty="0">
                <a:solidFill>
                  <a:srgbClr val="00205B"/>
                </a:solidFill>
                <a:latin typeface="Calibri"/>
                <a:ea typeface="Calibri"/>
                <a:cs typeface="Calibri"/>
              </a:rPr>
              <a:t> – 2.1M+</a:t>
            </a:r>
          </a:p>
          <a:p>
            <a:r>
              <a:rPr lang="en-US" sz="2100" dirty="0">
                <a:solidFill>
                  <a:srgbClr val="00205B"/>
                </a:solidFill>
                <a:latin typeface="Calibri"/>
                <a:ea typeface="Calibri"/>
                <a:cs typeface="Calibri"/>
              </a:rPr>
              <a:t>The Collapsed Student (2020) – 108,000+</a:t>
            </a:r>
          </a:p>
          <a:p>
            <a:r>
              <a:rPr lang="en-US" sz="2100" dirty="0">
                <a:solidFill>
                  <a:srgbClr val="00205B"/>
                </a:solidFill>
                <a:latin typeface="Calibri"/>
                <a:ea typeface="Calibri"/>
                <a:cs typeface="Calibri"/>
              </a:rPr>
              <a:t>CPR &amp; AED Training (2023) – 55,500+</a:t>
            </a:r>
          </a:p>
          <a:p>
            <a:r>
              <a:rPr lang="en-US" sz="2100" dirty="0">
                <a:solidFill>
                  <a:srgbClr val="00205B"/>
                </a:solidFill>
              </a:rPr>
              <a:t>Sportsmanship – 1.7M+</a:t>
            </a:r>
          </a:p>
          <a:p>
            <a:r>
              <a:rPr lang="en-US" sz="2100" dirty="0">
                <a:solidFill>
                  <a:srgbClr val="00205B"/>
                </a:solidFill>
              </a:rPr>
              <a:t>Fundamentals of Coaching – 1.1M+</a:t>
            </a:r>
          </a:p>
          <a:p>
            <a:r>
              <a:rPr lang="en-US" sz="2100" dirty="0">
                <a:solidFill>
                  <a:srgbClr val="00205B"/>
                </a:solidFill>
                <a:latin typeface="Calibri"/>
                <a:ea typeface="Calibri"/>
                <a:cs typeface="Calibri"/>
              </a:rPr>
              <a:t>First Aid, Health and Safety – 505,000+</a:t>
            </a:r>
          </a:p>
          <a:p>
            <a:r>
              <a:rPr lang="en-US" sz="2100" dirty="0">
                <a:solidFill>
                  <a:srgbClr val="00205B"/>
                </a:solidFill>
              </a:rPr>
              <a:t>Bullying, Hazing and Inappropriate Behaviors – 658,000+</a:t>
            </a:r>
          </a:p>
          <a:p>
            <a:r>
              <a:rPr lang="en-US" sz="2100" dirty="0">
                <a:solidFill>
                  <a:srgbClr val="00205B"/>
                </a:solidFill>
                <a:latin typeface="Calibri"/>
                <a:ea typeface="Calibri"/>
                <a:cs typeface="Calibri"/>
              </a:rPr>
              <a:t>Student Mental Health and Suicide Prevention – 460,000+</a:t>
            </a:r>
          </a:p>
          <a:p>
            <a:r>
              <a:rPr lang="en-US" sz="2100" dirty="0">
                <a:solidFill>
                  <a:srgbClr val="00205B"/>
                </a:solidFill>
                <a:latin typeface="Calibri"/>
                <a:ea typeface="Calibri"/>
                <a:cs typeface="Calibri"/>
              </a:rPr>
              <a:t>Coaching Mental Wellness (2025) – 37,750+</a:t>
            </a:r>
          </a:p>
          <a:p>
            <a:r>
              <a:rPr lang="en-US" sz="2100" dirty="0">
                <a:solidFill>
                  <a:srgbClr val="00205B"/>
                </a:solidFill>
              </a:rPr>
              <a:t>Emergency Action Planning for Afterschool Programs (2025) – 14,600+</a:t>
            </a:r>
          </a:p>
          <a:p>
            <a:pPr marL="0" indent="0">
              <a:buNone/>
            </a:pPr>
            <a:endParaRPr lang="en-US" dirty="0"/>
          </a:p>
        </p:txBody>
      </p:sp>
      <p:pic>
        <p:nvPicPr>
          <p:cNvPr id="5" name="Picture 4">
            <a:extLst>
              <a:ext uri="{FF2B5EF4-FFF2-40B4-BE49-F238E27FC236}">
                <a16:creationId xmlns:a16="http://schemas.microsoft.com/office/drawing/2014/main" id="{3EABF200-722B-7F66-EBBC-19A8E5EAB94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6005057" y="1517474"/>
            <a:ext cx="5741137" cy="3378530"/>
          </a:xfrm>
          <a:prstGeom prst="rect">
            <a:avLst/>
          </a:prstGeom>
        </p:spPr>
      </p:pic>
      <p:pic>
        <p:nvPicPr>
          <p:cNvPr id="7" name="Picture 6" descr="A logo with text on it  Description automatically generated">
            <a:extLst>
              <a:ext uri="{FF2B5EF4-FFF2-40B4-BE49-F238E27FC236}">
                <a16:creationId xmlns:a16="http://schemas.microsoft.com/office/drawing/2014/main" id="{C9D3AE1E-ADE8-81FC-5E82-89A94AE203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45333" y="318854"/>
            <a:ext cx="2497353" cy="1039868"/>
          </a:xfrm>
          <a:prstGeom prst="rect">
            <a:avLst/>
          </a:prstGeom>
        </p:spPr>
      </p:pic>
    </p:spTree>
    <p:extLst>
      <p:ext uri="{BB962C8B-B14F-4D97-AF65-F5344CB8AC3E}">
        <p14:creationId xmlns:p14="http://schemas.microsoft.com/office/powerpoint/2010/main" val="1856369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80864-A198-415A-BD75-06056A85545A}"/>
              </a:ext>
            </a:extLst>
          </p:cNvPr>
          <p:cNvSpPr>
            <a:spLocks noGrp="1"/>
          </p:cNvSpPr>
          <p:nvPr>
            <p:ph type="title" idx="4294967295"/>
          </p:nvPr>
        </p:nvSpPr>
        <p:spPr>
          <a:xfrm>
            <a:off x="4019488" y="2107561"/>
            <a:ext cx="4388242" cy="2111375"/>
          </a:xfrm>
        </p:spPr>
        <p:txBody>
          <a:bodyPr>
            <a:normAutofit/>
          </a:bodyPr>
          <a:lstStyle/>
          <a:p>
            <a:pPr>
              <a:defRPr/>
            </a:pPr>
            <a:r>
              <a:rPr lang="en-US" sz="5400" b="1" dirty="0">
                <a:solidFill>
                  <a:srgbClr val="EA1F45"/>
                </a:solidFill>
                <a:latin typeface="Calibri" panose="020F0502020204030204" pitchFamily="34" charset="0"/>
                <a:ea typeface="Calibri" panose="020F0502020204030204" pitchFamily="34" charset="0"/>
                <a:cs typeface="Calibri" panose="020F0502020204030204" pitchFamily="34" charset="0"/>
              </a:rPr>
              <a:t>NFHS Network</a:t>
            </a:r>
          </a:p>
        </p:txBody>
      </p:sp>
      <p:pic>
        <p:nvPicPr>
          <p:cNvPr id="5" name="Picture 4" descr="A blue and red logo with white text  Description automatically generated">
            <a:extLst>
              <a:ext uri="{FF2B5EF4-FFF2-40B4-BE49-F238E27FC236}">
                <a16:creationId xmlns:a16="http://schemas.microsoft.com/office/drawing/2014/main" id="{FF55F5C7-A736-CF85-AF0C-C9DB4864C64D}"/>
              </a:ext>
            </a:extLst>
          </p:cNvPr>
          <p:cNvPicPr>
            <a:picLocks noChangeAspect="1"/>
          </p:cNvPicPr>
          <p:nvPr/>
        </p:nvPicPr>
        <p:blipFill>
          <a:blip r:embed="rId3"/>
          <a:stretch>
            <a:fillRect/>
          </a:stretch>
        </p:blipFill>
        <p:spPr>
          <a:xfrm>
            <a:off x="10196469" y="335560"/>
            <a:ext cx="933132" cy="1090117"/>
          </a:xfrm>
          <a:prstGeom prst="rect">
            <a:avLst/>
          </a:prstGeom>
        </p:spPr>
      </p:pic>
    </p:spTree>
    <p:extLst>
      <p:ext uri="{BB962C8B-B14F-4D97-AF65-F5344CB8AC3E}">
        <p14:creationId xmlns:p14="http://schemas.microsoft.com/office/powerpoint/2010/main" val="32847310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ADC17-97BE-31E6-DB4C-360806C898BE}"/>
              </a:ext>
            </a:extLst>
          </p:cNvPr>
          <p:cNvSpPr>
            <a:spLocks noGrp="1"/>
          </p:cNvSpPr>
          <p:nvPr>
            <p:ph type="title"/>
          </p:nvPr>
        </p:nvSpPr>
        <p:spPr/>
        <p:txBody>
          <a:bodyPr/>
          <a:lstStyle/>
          <a:p>
            <a:r>
              <a:rPr lang="en-US" dirty="0"/>
              <a:t>NFHS Network</a:t>
            </a:r>
          </a:p>
        </p:txBody>
      </p:sp>
      <p:sp>
        <p:nvSpPr>
          <p:cNvPr id="3" name="Content Placeholder 2">
            <a:extLst>
              <a:ext uri="{FF2B5EF4-FFF2-40B4-BE49-F238E27FC236}">
                <a16:creationId xmlns:a16="http://schemas.microsoft.com/office/drawing/2014/main" id="{C57F9DAD-9E69-DDBE-9653-A0CD1892FA65}"/>
              </a:ext>
            </a:extLst>
          </p:cNvPr>
          <p:cNvSpPr>
            <a:spLocks noGrp="1"/>
          </p:cNvSpPr>
          <p:nvPr>
            <p:ph idx="1"/>
          </p:nvPr>
        </p:nvSpPr>
        <p:spPr/>
        <p:txBody>
          <a:bodyPr/>
          <a:lstStyle/>
          <a:p>
            <a:r>
              <a:rPr lang="en-US" altLang="en-US" b="1" dirty="0"/>
              <a:t>27</a:t>
            </a:r>
            <a:r>
              <a:rPr lang="en-US" altLang="en-US" dirty="0"/>
              <a:t> Different Sports and Activities.</a:t>
            </a:r>
          </a:p>
          <a:p>
            <a:r>
              <a:rPr lang="en-US" altLang="en-US" b="1" dirty="0"/>
              <a:t>By 2028</a:t>
            </a:r>
            <a:r>
              <a:rPr lang="en-US" altLang="en-US" dirty="0"/>
              <a:t>, every high school event </a:t>
            </a:r>
            <a:br>
              <a:rPr lang="en-US" altLang="en-US" dirty="0"/>
            </a:br>
            <a:r>
              <a:rPr lang="en-US" altLang="en-US" dirty="0"/>
              <a:t>in America will be streamed live. </a:t>
            </a:r>
          </a:p>
          <a:p>
            <a:r>
              <a:rPr lang="en-US" altLang="en-US" dirty="0"/>
              <a:t>The NFHS Network will be </a:t>
            </a:r>
            <a:br>
              <a:rPr lang="en-US" altLang="en-US" dirty="0"/>
            </a:br>
            <a:r>
              <a:rPr lang="en-US" altLang="en-US" b="1" dirty="0"/>
              <a:t>THE DESTINATION </a:t>
            </a:r>
            <a:r>
              <a:rPr lang="en-US" altLang="en-US" dirty="0"/>
              <a:t>for fans.</a:t>
            </a:r>
          </a:p>
        </p:txBody>
      </p:sp>
      <p:sp>
        <p:nvSpPr>
          <p:cNvPr id="5" name="Footer Placeholder 4">
            <a:extLst>
              <a:ext uri="{FF2B5EF4-FFF2-40B4-BE49-F238E27FC236}">
                <a16:creationId xmlns:a16="http://schemas.microsoft.com/office/drawing/2014/main" id="{811E5B88-0B41-20DF-CF7B-C45DC5A59EC9}"/>
              </a:ext>
            </a:extLst>
          </p:cNvPr>
          <p:cNvSpPr txBox="1">
            <a:spLocks noChangeArrowheads="1"/>
          </p:cNvSpPr>
          <p:nvPr/>
        </p:nvSpPr>
        <p:spPr bwMode="auto">
          <a:xfrm>
            <a:off x="838200" y="4915614"/>
            <a:ext cx="5031317" cy="258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buFontTx/>
              <a:buNone/>
            </a:pPr>
            <a:r>
              <a:rPr lang="en-US" altLang="en-US" sz="3600" b="1" i="1" u="sng" dirty="0">
                <a:solidFill>
                  <a:srgbClr val="00205B"/>
                </a:solidFill>
              </a:rPr>
              <a:t>www.NFHSnetwork.com</a:t>
            </a:r>
          </a:p>
        </p:txBody>
      </p:sp>
      <p:grpSp>
        <p:nvGrpSpPr>
          <p:cNvPr id="79" name="Group 78">
            <a:extLst>
              <a:ext uri="{FF2B5EF4-FFF2-40B4-BE49-F238E27FC236}">
                <a16:creationId xmlns:a16="http://schemas.microsoft.com/office/drawing/2014/main" id="{96C27109-B4AB-B612-EE77-C91BCB9A27EC}"/>
              </a:ext>
            </a:extLst>
          </p:cNvPr>
          <p:cNvGrpSpPr/>
          <p:nvPr/>
        </p:nvGrpSpPr>
        <p:grpSpPr>
          <a:xfrm>
            <a:off x="6165705" y="2298963"/>
            <a:ext cx="5790902" cy="3109087"/>
            <a:chOff x="457200" y="1524000"/>
            <a:chExt cx="8089900" cy="4343400"/>
          </a:xfrm>
          <a:solidFill>
            <a:srgbClr val="EA1F45"/>
          </a:solidFill>
        </p:grpSpPr>
        <p:sp>
          <p:nvSpPr>
            <p:cNvPr id="8" name="Freeform 64">
              <a:extLst>
                <a:ext uri="{FF2B5EF4-FFF2-40B4-BE49-F238E27FC236}">
                  <a16:creationId xmlns:a16="http://schemas.microsoft.com/office/drawing/2014/main" id="{D436FD6D-2A13-3463-A1A8-D64849050803}"/>
                </a:ext>
              </a:extLst>
            </p:cNvPr>
            <p:cNvSpPr>
              <a:spLocks/>
            </p:cNvSpPr>
            <p:nvPr/>
          </p:nvSpPr>
          <p:spPr bwMode="auto">
            <a:xfrm>
              <a:off x="2201863" y="1739900"/>
              <a:ext cx="877887" cy="622300"/>
            </a:xfrm>
            <a:custGeom>
              <a:avLst/>
              <a:gdLst>
                <a:gd name="T0" fmla="*/ 23 w 652"/>
                <a:gd name="T1" fmla="*/ 100 h 462"/>
                <a:gd name="T2" fmla="*/ 15 w 652"/>
                <a:gd name="T3" fmla="*/ 228 h 462"/>
                <a:gd name="T4" fmla="*/ 30 w 652"/>
                <a:gd name="T5" fmla="*/ 228 h 462"/>
                <a:gd name="T6" fmla="*/ 22 w 652"/>
                <a:gd name="T7" fmla="*/ 255 h 462"/>
                <a:gd name="T8" fmla="*/ 10 w 652"/>
                <a:gd name="T9" fmla="*/ 240 h 462"/>
                <a:gd name="T10" fmla="*/ 0 w 652"/>
                <a:gd name="T11" fmla="*/ 272 h 462"/>
                <a:gd name="T12" fmla="*/ 45 w 652"/>
                <a:gd name="T13" fmla="*/ 297 h 462"/>
                <a:gd name="T14" fmla="*/ 47 w 652"/>
                <a:gd name="T15" fmla="*/ 309 h 462"/>
                <a:gd name="T16" fmla="*/ 59 w 652"/>
                <a:gd name="T17" fmla="*/ 311 h 462"/>
                <a:gd name="T18" fmla="*/ 119 w 652"/>
                <a:gd name="T19" fmla="*/ 404 h 462"/>
                <a:gd name="T20" fmla="*/ 185 w 652"/>
                <a:gd name="T21" fmla="*/ 401 h 462"/>
                <a:gd name="T22" fmla="*/ 234 w 652"/>
                <a:gd name="T23" fmla="*/ 423 h 462"/>
                <a:gd name="T24" fmla="*/ 258 w 652"/>
                <a:gd name="T25" fmla="*/ 420 h 462"/>
                <a:gd name="T26" fmla="*/ 407 w 652"/>
                <a:gd name="T27" fmla="*/ 423 h 462"/>
                <a:gd name="T28" fmla="*/ 577 w 652"/>
                <a:gd name="T29" fmla="*/ 462 h 462"/>
                <a:gd name="T30" fmla="*/ 581 w 652"/>
                <a:gd name="T31" fmla="*/ 411 h 462"/>
                <a:gd name="T32" fmla="*/ 652 w 652"/>
                <a:gd name="T33" fmla="*/ 116 h 462"/>
                <a:gd name="T34" fmla="*/ 200 w 652"/>
                <a:gd name="T35" fmla="*/ 0 h 462"/>
                <a:gd name="T36" fmla="*/ 203 w 652"/>
                <a:gd name="T37" fmla="*/ 87 h 462"/>
                <a:gd name="T38" fmla="*/ 181 w 652"/>
                <a:gd name="T39" fmla="*/ 158 h 462"/>
                <a:gd name="T40" fmla="*/ 178 w 652"/>
                <a:gd name="T41" fmla="*/ 195 h 462"/>
                <a:gd name="T42" fmla="*/ 130 w 652"/>
                <a:gd name="T43" fmla="*/ 209 h 462"/>
                <a:gd name="T44" fmla="*/ 127 w 652"/>
                <a:gd name="T45" fmla="*/ 190 h 462"/>
                <a:gd name="T46" fmla="*/ 166 w 652"/>
                <a:gd name="T47" fmla="*/ 166 h 462"/>
                <a:gd name="T48" fmla="*/ 163 w 652"/>
                <a:gd name="T49" fmla="*/ 148 h 462"/>
                <a:gd name="T50" fmla="*/ 129 w 652"/>
                <a:gd name="T51" fmla="*/ 151 h 462"/>
                <a:gd name="T52" fmla="*/ 154 w 652"/>
                <a:gd name="T53" fmla="*/ 129 h 462"/>
                <a:gd name="T54" fmla="*/ 173 w 652"/>
                <a:gd name="T55" fmla="*/ 114 h 462"/>
                <a:gd name="T56" fmla="*/ 27 w 652"/>
                <a:gd name="T57" fmla="*/ 22 h 462"/>
                <a:gd name="T58" fmla="*/ 15 w 652"/>
                <a:gd name="T59" fmla="*/ 48 h 462"/>
                <a:gd name="T60" fmla="*/ 23 w 652"/>
                <a:gd name="T61" fmla="*/ 100 h 462"/>
                <a:gd name="T62" fmla="*/ 23 w 652"/>
                <a:gd name="T63" fmla="*/ 100 h 46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2"/>
                <a:gd name="T97" fmla="*/ 0 h 462"/>
                <a:gd name="T98" fmla="*/ 652 w 652"/>
                <a:gd name="T99" fmla="*/ 462 h 46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2" h="462">
                  <a:moveTo>
                    <a:pt x="23" y="100"/>
                  </a:moveTo>
                  <a:lnTo>
                    <a:pt x="15" y="228"/>
                  </a:lnTo>
                  <a:lnTo>
                    <a:pt x="30" y="228"/>
                  </a:lnTo>
                  <a:lnTo>
                    <a:pt x="22" y="255"/>
                  </a:lnTo>
                  <a:lnTo>
                    <a:pt x="10" y="240"/>
                  </a:lnTo>
                  <a:lnTo>
                    <a:pt x="0" y="272"/>
                  </a:lnTo>
                  <a:lnTo>
                    <a:pt x="45" y="297"/>
                  </a:lnTo>
                  <a:lnTo>
                    <a:pt x="47" y="309"/>
                  </a:lnTo>
                  <a:lnTo>
                    <a:pt x="59" y="311"/>
                  </a:lnTo>
                  <a:lnTo>
                    <a:pt x="119" y="404"/>
                  </a:lnTo>
                  <a:lnTo>
                    <a:pt x="185" y="401"/>
                  </a:lnTo>
                  <a:lnTo>
                    <a:pt x="234" y="423"/>
                  </a:lnTo>
                  <a:lnTo>
                    <a:pt x="258" y="420"/>
                  </a:lnTo>
                  <a:lnTo>
                    <a:pt x="407" y="423"/>
                  </a:lnTo>
                  <a:lnTo>
                    <a:pt x="577" y="462"/>
                  </a:lnTo>
                  <a:lnTo>
                    <a:pt x="581" y="411"/>
                  </a:lnTo>
                  <a:lnTo>
                    <a:pt x="652" y="116"/>
                  </a:lnTo>
                  <a:lnTo>
                    <a:pt x="200" y="0"/>
                  </a:lnTo>
                  <a:lnTo>
                    <a:pt x="203" y="87"/>
                  </a:lnTo>
                  <a:lnTo>
                    <a:pt x="181" y="158"/>
                  </a:lnTo>
                  <a:lnTo>
                    <a:pt x="178" y="195"/>
                  </a:lnTo>
                  <a:lnTo>
                    <a:pt x="130" y="209"/>
                  </a:lnTo>
                  <a:lnTo>
                    <a:pt x="127" y="190"/>
                  </a:lnTo>
                  <a:lnTo>
                    <a:pt x="166" y="166"/>
                  </a:lnTo>
                  <a:lnTo>
                    <a:pt x="163" y="148"/>
                  </a:lnTo>
                  <a:lnTo>
                    <a:pt x="129" y="151"/>
                  </a:lnTo>
                  <a:lnTo>
                    <a:pt x="154" y="129"/>
                  </a:lnTo>
                  <a:lnTo>
                    <a:pt x="173" y="114"/>
                  </a:lnTo>
                  <a:lnTo>
                    <a:pt x="27" y="22"/>
                  </a:lnTo>
                  <a:lnTo>
                    <a:pt x="15" y="48"/>
                  </a:lnTo>
                  <a:lnTo>
                    <a:pt x="23" y="100"/>
                  </a:lnTo>
                  <a:close/>
                </a:path>
              </a:pathLst>
            </a:custGeom>
            <a:grpFill/>
            <a:ln w="12700">
              <a:solidFill>
                <a:schemeClr val="bg1"/>
              </a:solidFill>
              <a:round/>
              <a:headEnd/>
              <a:tailEnd/>
            </a:ln>
          </p:spPr>
          <p:txBody>
            <a:bodyPr/>
            <a:lstStyle/>
            <a:p>
              <a:pPr eaLnBrk="1" hangingPunct="1">
                <a:defRPr/>
              </a:pPr>
              <a:endParaRPr lang="en-US"/>
            </a:p>
          </p:txBody>
        </p:sp>
        <p:sp>
          <p:nvSpPr>
            <p:cNvPr id="9" name="Freeform 66">
              <a:extLst>
                <a:ext uri="{FF2B5EF4-FFF2-40B4-BE49-F238E27FC236}">
                  <a16:creationId xmlns:a16="http://schemas.microsoft.com/office/drawing/2014/main" id="{3F3DECBB-0C62-0754-1C15-9816FC5F871A}"/>
                </a:ext>
              </a:extLst>
            </p:cNvPr>
            <p:cNvSpPr>
              <a:spLocks/>
            </p:cNvSpPr>
            <p:nvPr/>
          </p:nvSpPr>
          <p:spPr bwMode="auto">
            <a:xfrm>
              <a:off x="3014663" y="3062288"/>
              <a:ext cx="742950" cy="904875"/>
            </a:xfrm>
            <a:custGeom>
              <a:avLst/>
              <a:gdLst>
                <a:gd name="T0" fmla="*/ 120 w 552"/>
                <a:gd name="T1" fmla="*/ 0 h 673"/>
                <a:gd name="T2" fmla="*/ 387 w 552"/>
                <a:gd name="T3" fmla="*/ 49 h 673"/>
                <a:gd name="T4" fmla="*/ 367 w 552"/>
                <a:gd name="T5" fmla="*/ 166 h 673"/>
                <a:gd name="T6" fmla="*/ 552 w 552"/>
                <a:gd name="T7" fmla="*/ 195 h 673"/>
                <a:gd name="T8" fmla="*/ 480 w 552"/>
                <a:gd name="T9" fmla="*/ 673 h 673"/>
                <a:gd name="T10" fmla="*/ 0 w 552"/>
                <a:gd name="T11" fmla="*/ 593 h 673"/>
                <a:gd name="T12" fmla="*/ 120 w 552"/>
                <a:gd name="T13" fmla="*/ 0 h 673"/>
                <a:gd name="T14" fmla="*/ 120 w 552"/>
                <a:gd name="T15" fmla="*/ 0 h 673"/>
                <a:gd name="T16" fmla="*/ 0 60000 65536"/>
                <a:gd name="T17" fmla="*/ 0 60000 65536"/>
                <a:gd name="T18" fmla="*/ 0 60000 65536"/>
                <a:gd name="T19" fmla="*/ 0 60000 65536"/>
                <a:gd name="T20" fmla="*/ 0 60000 65536"/>
                <a:gd name="T21" fmla="*/ 0 60000 65536"/>
                <a:gd name="T22" fmla="*/ 0 60000 65536"/>
                <a:gd name="T23" fmla="*/ 0 60000 65536"/>
                <a:gd name="T24" fmla="*/ 0 w 552"/>
                <a:gd name="T25" fmla="*/ 0 h 673"/>
                <a:gd name="T26" fmla="*/ 552 w 552"/>
                <a:gd name="T27" fmla="*/ 673 h 6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52" h="673">
                  <a:moveTo>
                    <a:pt x="120" y="0"/>
                  </a:moveTo>
                  <a:lnTo>
                    <a:pt x="387" y="49"/>
                  </a:lnTo>
                  <a:lnTo>
                    <a:pt x="367" y="166"/>
                  </a:lnTo>
                  <a:lnTo>
                    <a:pt x="552" y="195"/>
                  </a:lnTo>
                  <a:lnTo>
                    <a:pt x="480" y="673"/>
                  </a:lnTo>
                  <a:lnTo>
                    <a:pt x="0" y="593"/>
                  </a:lnTo>
                  <a:lnTo>
                    <a:pt x="120" y="0"/>
                  </a:lnTo>
                  <a:close/>
                </a:path>
              </a:pathLst>
            </a:custGeom>
            <a:grpFill/>
            <a:ln w="12700">
              <a:solidFill>
                <a:schemeClr val="bg1"/>
              </a:solidFill>
              <a:round/>
              <a:headEnd/>
              <a:tailEnd/>
            </a:ln>
          </p:spPr>
          <p:txBody>
            <a:bodyPr/>
            <a:lstStyle/>
            <a:p>
              <a:pPr eaLnBrk="1" hangingPunct="1">
                <a:defRPr/>
              </a:pPr>
              <a:endParaRPr lang="en-US"/>
            </a:p>
          </p:txBody>
        </p:sp>
        <p:sp>
          <p:nvSpPr>
            <p:cNvPr id="10" name="Freeform 67">
              <a:extLst>
                <a:ext uri="{FF2B5EF4-FFF2-40B4-BE49-F238E27FC236}">
                  <a16:creationId xmlns:a16="http://schemas.microsoft.com/office/drawing/2014/main" id="{6AB5D626-CC78-A906-D004-EF348288679F}"/>
                </a:ext>
              </a:extLst>
            </p:cNvPr>
            <p:cNvSpPr>
              <a:spLocks/>
            </p:cNvSpPr>
            <p:nvPr/>
          </p:nvSpPr>
          <p:spPr bwMode="auto">
            <a:xfrm>
              <a:off x="1970088" y="2119313"/>
              <a:ext cx="1047750" cy="866775"/>
            </a:xfrm>
            <a:custGeom>
              <a:avLst/>
              <a:gdLst>
                <a:gd name="T0" fmla="*/ 0 w 778"/>
                <a:gd name="T1" fmla="*/ 481 h 644"/>
                <a:gd name="T2" fmla="*/ 34 w 778"/>
                <a:gd name="T3" fmla="*/ 318 h 644"/>
                <a:gd name="T4" fmla="*/ 73 w 778"/>
                <a:gd name="T5" fmla="*/ 270 h 644"/>
                <a:gd name="T6" fmla="*/ 168 w 778"/>
                <a:gd name="T7" fmla="*/ 0 h 644"/>
                <a:gd name="T8" fmla="*/ 217 w 778"/>
                <a:gd name="T9" fmla="*/ 14 h 644"/>
                <a:gd name="T10" fmla="*/ 219 w 778"/>
                <a:gd name="T11" fmla="*/ 25 h 644"/>
                <a:gd name="T12" fmla="*/ 231 w 778"/>
                <a:gd name="T13" fmla="*/ 27 h 644"/>
                <a:gd name="T14" fmla="*/ 291 w 778"/>
                <a:gd name="T15" fmla="*/ 121 h 644"/>
                <a:gd name="T16" fmla="*/ 357 w 778"/>
                <a:gd name="T17" fmla="*/ 119 h 644"/>
                <a:gd name="T18" fmla="*/ 406 w 778"/>
                <a:gd name="T19" fmla="*/ 141 h 644"/>
                <a:gd name="T20" fmla="*/ 430 w 778"/>
                <a:gd name="T21" fmla="*/ 136 h 644"/>
                <a:gd name="T22" fmla="*/ 579 w 778"/>
                <a:gd name="T23" fmla="*/ 141 h 644"/>
                <a:gd name="T24" fmla="*/ 749 w 778"/>
                <a:gd name="T25" fmla="*/ 178 h 644"/>
                <a:gd name="T26" fmla="*/ 758 w 778"/>
                <a:gd name="T27" fmla="*/ 200 h 644"/>
                <a:gd name="T28" fmla="*/ 778 w 778"/>
                <a:gd name="T29" fmla="*/ 229 h 644"/>
                <a:gd name="T30" fmla="*/ 720 w 778"/>
                <a:gd name="T31" fmla="*/ 316 h 644"/>
                <a:gd name="T32" fmla="*/ 685 w 778"/>
                <a:gd name="T33" fmla="*/ 348 h 644"/>
                <a:gd name="T34" fmla="*/ 680 w 778"/>
                <a:gd name="T35" fmla="*/ 372 h 644"/>
                <a:gd name="T36" fmla="*/ 700 w 778"/>
                <a:gd name="T37" fmla="*/ 398 h 644"/>
                <a:gd name="T38" fmla="*/ 676 w 778"/>
                <a:gd name="T39" fmla="*/ 450 h 644"/>
                <a:gd name="T40" fmla="*/ 629 w 778"/>
                <a:gd name="T41" fmla="*/ 644 h 644"/>
                <a:gd name="T42" fmla="*/ 367 w 778"/>
                <a:gd name="T43" fmla="*/ 581 h 644"/>
                <a:gd name="T44" fmla="*/ 0 w 778"/>
                <a:gd name="T45" fmla="*/ 481 h 644"/>
                <a:gd name="T46" fmla="*/ 0 w 778"/>
                <a:gd name="T47" fmla="*/ 481 h 6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778"/>
                <a:gd name="T73" fmla="*/ 0 h 644"/>
                <a:gd name="T74" fmla="*/ 778 w 778"/>
                <a:gd name="T75" fmla="*/ 644 h 6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778" h="644">
                  <a:moveTo>
                    <a:pt x="0" y="481"/>
                  </a:moveTo>
                  <a:lnTo>
                    <a:pt x="34" y="318"/>
                  </a:lnTo>
                  <a:lnTo>
                    <a:pt x="73" y="270"/>
                  </a:lnTo>
                  <a:lnTo>
                    <a:pt x="168" y="0"/>
                  </a:lnTo>
                  <a:lnTo>
                    <a:pt x="217" y="14"/>
                  </a:lnTo>
                  <a:lnTo>
                    <a:pt x="219" y="25"/>
                  </a:lnTo>
                  <a:lnTo>
                    <a:pt x="231" y="27"/>
                  </a:lnTo>
                  <a:lnTo>
                    <a:pt x="291" y="121"/>
                  </a:lnTo>
                  <a:lnTo>
                    <a:pt x="357" y="119"/>
                  </a:lnTo>
                  <a:lnTo>
                    <a:pt x="406" y="141"/>
                  </a:lnTo>
                  <a:lnTo>
                    <a:pt x="430" y="136"/>
                  </a:lnTo>
                  <a:lnTo>
                    <a:pt x="579" y="141"/>
                  </a:lnTo>
                  <a:lnTo>
                    <a:pt x="749" y="178"/>
                  </a:lnTo>
                  <a:lnTo>
                    <a:pt x="758" y="200"/>
                  </a:lnTo>
                  <a:lnTo>
                    <a:pt x="778" y="229"/>
                  </a:lnTo>
                  <a:lnTo>
                    <a:pt x="720" y="316"/>
                  </a:lnTo>
                  <a:lnTo>
                    <a:pt x="685" y="348"/>
                  </a:lnTo>
                  <a:lnTo>
                    <a:pt x="680" y="372"/>
                  </a:lnTo>
                  <a:lnTo>
                    <a:pt x="700" y="398"/>
                  </a:lnTo>
                  <a:lnTo>
                    <a:pt x="676" y="450"/>
                  </a:lnTo>
                  <a:lnTo>
                    <a:pt x="629" y="644"/>
                  </a:lnTo>
                  <a:lnTo>
                    <a:pt x="367" y="581"/>
                  </a:lnTo>
                  <a:lnTo>
                    <a:pt x="0" y="481"/>
                  </a:lnTo>
                  <a:close/>
                </a:path>
              </a:pathLst>
            </a:custGeom>
            <a:grpFill/>
            <a:ln w="12700">
              <a:solidFill>
                <a:schemeClr val="bg1"/>
              </a:solidFill>
              <a:round/>
              <a:headEnd/>
              <a:tailEnd/>
            </a:ln>
          </p:spPr>
          <p:txBody>
            <a:bodyPr/>
            <a:lstStyle/>
            <a:p>
              <a:pPr eaLnBrk="1" hangingPunct="1">
                <a:defRPr/>
              </a:pPr>
              <a:endParaRPr lang="en-US"/>
            </a:p>
          </p:txBody>
        </p:sp>
        <p:sp>
          <p:nvSpPr>
            <p:cNvPr id="11" name="Freeform 68">
              <a:extLst>
                <a:ext uri="{FF2B5EF4-FFF2-40B4-BE49-F238E27FC236}">
                  <a16:creationId xmlns:a16="http://schemas.microsoft.com/office/drawing/2014/main" id="{8B15E144-1876-FDCB-A98D-CBEA64C3CC55}"/>
                </a:ext>
              </a:extLst>
            </p:cNvPr>
            <p:cNvSpPr>
              <a:spLocks/>
            </p:cNvSpPr>
            <p:nvPr/>
          </p:nvSpPr>
          <p:spPr bwMode="auto">
            <a:xfrm>
              <a:off x="1871663" y="2767013"/>
              <a:ext cx="1041400" cy="1735137"/>
            </a:xfrm>
            <a:custGeom>
              <a:avLst/>
              <a:gdLst>
                <a:gd name="T0" fmla="*/ 25 w 773"/>
                <a:gd name="T1" fmla="*/ 261 h 1289"/>
                <a:gd name="T2" fmla="*/ 3 w 773"/>
                <a:gd name="T3" fmla="*/ 362 h 1289"/>
                <a:gd name="T4" fmla="*/ 78 w 773"/>
                <a:gd name="T5" fmla="*/ 523 h 1289"/>
                <a:gd name="T6" fmla="*/ 92 w 773"/>
                <a:gd name="T7" fmla="*/ 513 h 1289"/>
                <a:gd name="T8" fmla="*/ 116 w 773"/>
                <a:gd name="T9" fmla="*/ 581 h 1289"/>
                <a:gd name="T10" fmla="*/ 78 w 773"/>
                <a:gd name="T11" fmla="*/ 533 h 1289"/>
                <a:gd name="T12" fmla="*/ 70 w 773"/>
                <a:gd name="T13" fmla="*/ 608 h 1289"/>
                <a:gd name="T14" fmla="*/ 112 w 773"/>
                <a:gd name="T15" fmla="*/ 654 h 1289"/>
                <a:gd name="T16" fmla="*/ 83 w 773"/>
                <a:gd name="T17" fmla="*/ 717 h 1289"/>
                <a:gd name="T18" fmla="*/ 165 w 773"/>
                <a:gd name="T19" fmla="*/ 888 h 1289"/>
                <a:gd name="T20" fmla="*/ 146 w 773"/>
                <a:gd name="T21" fmla="*/ 951 h 1289"/>
                <a:gd name="T22" fmla="*/ 253 w 773"/>
                <a:gd name="T23" fmla="*/ 1000 h 1289"/>
                <a:gd name="T24" fmla="*/ 292 w 773"/>
                <a:gd name="T25" fmla="*/ 1051 h 1289"/>
                <a:gd name="T26" fmla="*/ 338 w 773"/>
                <a:gd name="T27" fmla="*/ 1068 h 1289"/>
                <a:gd name="T28" fmla="*/ 338 w 773"/>
                <a:gd name="T29" fmla="*/ 1099 h 1289"/>
                <a:gd name="T30" fmla="*/ 367 w 773"/>
                <a:gd name="T31" fmla="*/ 1106 h 1289"/>
                <a:gd name="T32" fmla="*/ 430 w 773"/>
                <a:gd name="T33" fmla="*/ 1204 h 1289"/>
                <a:gd name="T34" fmla="*/ 430 w 773"/>
                <a:gd name="T35" fmla="*/ 1274 h 1289"/>
                <a:gd name="T36" fmla="*/ 705 w 773"/>
                <a:gd name="T37" fmla="*/ 1289 h 1289"/>
                <a:gd name="T38" fmla="*/ 688 w 773"/>
                <a:gd name="T39" fmla="*/ 1262 h 1289"/>
                <a:gd name="T40" fmla="*/ 696 w 773"/>
                <a:gd name="T41" fmla="*/ 1220 h 1289"/>
                <a:gd name="T42" fmla="*/ 741 w 773"/>
                <a:gd name="T43" fmla="*/ 1150 h 1289"/>
                <a:gd name="T44" fmla="*/ 773 w 773"/>
                <a:gd name="T45" fmla="*/ 1130 h 1289"/>
                <a:gd name="T46" fmla="*/ 754 w 773"/>
                <a:gd name="T47" fmla="*/ 1104 h 1289"/>
                <a:gd name="T48" fmla="*/ 742 w 773"/>
                <a:gd name="T49" fmla="*/ 1036 h 1289"/>
                <a:gd name="T50" fmla="*/ 347 w 773"/>
                <a:gd name="T51" fmla="*/ 443 h 1289"/>
                <a:gd name="T52" fmla="*/ 440 w 773"/>
                <a:gd name="T53" fmla="*/ 100 h 1289"/>
                <a:gd name="T54" fmla="*/ 73 w 773"/>
                <a:gd name="T55" fmla="*/ 0 h 1289"/>
                <a:gd name="T56" fmla="*/ 63 w 773"/>
                <a:gd name="T57" fmla="*/ 20 h 1289"/>
                <a:gd name="T58" fmla="*/ 0 w 773"/>
                <a:gd name="T59" fmla="*/ 171 h 1289"/>
                <a:gd name="T60" fmla="*/ 25 w 773"/>
                <a:gd name="T61" fmla="*/ 261 h 1289"/>
                <a:gd name="T62" fmla="*/ 25 w 773"/>
                <a:gd name="T63" fmla="*/ 261 h 128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73"/>
                <a:gd name="T97" fmla="*/ 0 h 1289"/>
                <a:gd name="T98" fmla="*/ 773 w 773"/>
                <a:gd name="T99" fmla="*/ 1289 h 128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73" h="1289">
                  <a:moveTo>
                    <a:pt x="25" y="261"/>
                  </a:moveTo>
                  <a:lnTo>
                    <a:pt x="3" y="362"/>
                  </a:lnTo>
                  <a:lnTo>
                    <a:pt x="78" y="523"/>
                  </a:lnTo>
                  <a:lnTo>
                    <a:pt x="92" y="513"/>
                  </a:lnTo>
                  <a:lnTo>
                    <a:pt x="116" y="581"/>
                  </a:lnTo>
                  <a:lnTo>
                    <a:pt x="78" y="533"/>
                  </a:lnTo>
                  <a:lnTo>
                    <a:pt x="70" y="608"/>
                  </a:lnTo>
                  <a:lnTo>
                    <a:pt x="112" y="654"/>
                  </a:lnTo>
                  <a:lnTo>
                    <a:pt x="83" y="717"/>
                  </a:lnTo>
                  <a:lnTo>
                    <a:pt x="165" y="888"/>
                  </a:lnTo>
                  <a:lnTo>
                    <a:pt x="146" y="951"/>
                  </a:lnTo>
                  <a:lnTo>
                    <a:pt x="253" y="1000"/>
                  </a:lnTo>
                  <a:lnTo>
                    <a:pt x="292" y="1051"/>
                  </a:lnTo>
                  <a:lnTo>
                    <a:pt x="338" y="1068"/>
                  </a:lnTo>
                  <a:lnTo>
                    <a:pt x="338" y="1099"/>
                  </a:lnTo>
                  <a:lnTo>
                    <a:pt x="367" y="1106"/>
                  </a:lnTo>
                  <a:lnTo>
                    <a:pt x="430" y="1204"/>
                  </a:lnTo>
                  <a:lnTo>
                    <a:pt x="430" y="1274"/>
                  </a:lnTo>
                  <a:lnTo>
                    <a:pt x="705" y="1289"/>
                  </a:lnTo>
                  <a:lnTo>
                    <a:pt x="688" y="1262"/>
                  </a:lnTo>
                  <a:lnTo>
                    <a:pt x="696" y="1220"/>
                  </a:lnTo>
                  <a:lnTo>
                    <a:pt x="741" y="1150"/>
                  </a:lnTo>
                  <a:lnTo>
                    <a:pt x="773" y="1130"/>
                  </a:lnTo>
                  <a:lnTo>
                    <a:pt x="754" y="1104"/>
                  </a:lnTo>
                  <a:lnTo>
                    <a:pt x="742" y="1036"/>
                  </a:lnTo>
                  <a:lnTo>
                    <a:pt x="347" y="443"/>
                  </a:lnTo>
                  <a:lnTo>
                    <a:pt x="440" y="100"/>
                  </a:lnTo>
                  <a:lnTo>
                    <a:pt x="73" y="0"/>
                  </a:lnTo>
                  <a:lnTo>
                    <a:pt x="63" y="20"/>
                  </a:lnTo>
                  <a:lnTo>
                    <a:pt x="0" y="171"/>
                  </a:lnTo>
                  <a:lnTo>
                    <a:pt x="25" y="261"/>
                  </a:lnTo>
                  <a:close/>
                </a:path>
              </a:pathLst>
            </a:custGeom>
            <a:grpFill/>
            <a:ln w="12700">
              <a:solidFill>
                <a:schemeClr val="bg1"/>
              </a:solidFill>
              <a:round/>
              <a:headEnd/>
              <a:tailEnd/>
            </a:ln>
          </p:spPr>
          <p:txBody>
            <a:bodyPr/>
            <a:lstStyle/>
            <a:p>
              <a:pPr eaLnBrk="1" hangingPunct="1">
                <a:defRPr/>
              </a:pPr>
              <a:endParaRPr lang="en-US"/>
            </a:p>
          </p:txBody>
        </p:sp>
        <p:sp>
          <p:nvSpPr>
            <p:cNvPr id="12" name="Freeform 69">
              <a:extLst>
                <a:ext uri="{FF2B5EF4-FFF2-40B4-BE49-F238E27FC236}">
                  <a16:creationId xmlns:a16="http://schemas.microsoft.com/office/drawing/2014/main" id="{DA9E00A2-1BF9-3CD3-0B29-E0875697F2B4}"/>
                </a:ext>
              </a:extLst>
            </p:cNvPr>
            <p:cNvSpPr>
              <a:spLocks/>
            </p:cNvSpPr>
            <p:nvPr/>
          </p:nvSpPr>
          <p:spPr bwMode="auto">
            <a:xfrm>
              <a:off x="2339975" y="2901950"/>
              <a:ext cx="835025" cy="1258888"/>
            </a:xfrm>
            <a:custGeom>
              <a:avLst/>
              <a:gdLst>
                <a:gd name="T0" fmla="*/ 0 w 621"/>
                <a:gd name="T1" fmla="*/ 343 h 936"/>
                <a:gd name="T2" fmla="*/ 395 w 621"/>
                <a:gd name="T3" fmla="*/ 936 h 936"/>
                <a:gd name="T4" fmla="*/ 409 w 621"/>
                <a:gd name="T5" fmla="*/ 809 h 936"/>
                <a:gd name="T6" fmla="*/ 431 w 621"/>
                <a:gd name="T7" fmla="*/ 802 h 936"/>
                <a:gd name="T8" fmla="*/ 468 w 621"/>
                <a:gd name="T9" fmla="*/ 824 h 936"/>
                <a:gd name="T10" fmla="*/ 501 w 621"/>
                <a:gd name="T11" fmla="*/ 712 h 936"/>
                <a:gd name="T12" fmla="*/ 621 w 621"/>
                <a:gd name="T13" fmla="*/ 119 h 936"/>
                <a:gd name="T14" fmla="*/ 355 w 621"/>
                <a:gd name="T15" fmla="*/ 63 h 936"/>
                <a:gd name="T16" fmla="*/ 93 w 621"/>
                <a:gd name="T17" fmla="*/ 0 h 936"/>
                <a:gd name="T18" fmla="*/ 0 w 621"/>
                <a:gd name="T19" fmla="*/ 343 h 936"/>
                <a:gd name="T20" fmla="*/ 0 w 621"/>
                <a:gd name="T21" fmla="*/ 343 h 93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21"/>
                <a:gd name="T34" fmla="*/ 0 h 936"/>
                <a:gd name="T35" fmla="*/ 621 w 621"/>
                <a:gd name="T36" fmla="*/ 936 h 9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21" h="936">
                  <a:moveTo>
                    <a:pt x="0" y="343"/>
                  </a:moveTo>
                  <a:lnTo>
                    <a:pt x="395" y="936"/>
                  </a:lnTo>
                  <a:lnTo>
                    <a:pt x="409" y="809"/>
                  </a:lnTo>
                  <a:lnTo>
                    <a:pt x="431" y="802"/>
                  </a:lnTo>
                  <a:lnTo>
                    <a:pt x="468" y="824"/>
                  </a:lnTo>
                  <a:lnTo>
                    <a:pt x="501" y="712"/>
                  </a:lnTo>
                  <a:lnTo>
                    <a:pt x="621" y="119"/>
                  </a:lnTo>
                  <a:lnTo>
                    <a:pt x="355" y="63"/>
                  </a:lnTo>
                  <a:lnTo>
                    <a:pt x="93" y="0"/>
                  </a:lnTo>
                  <a:lnTo>
                    <a:pt x="0" y="343"/>
                  </a:lnTo>
                  <a:close/>
                </a:path>
              </a:pathLst>
            </a:custGeom>
            <a:grpFill/>
            <a:ln w="12700">
              <a:solidFill>
                <a:schemeClr val="bg1"/>
              </a:solidFill>
              <a:round/>
              <a:headEnd/>
              <a:tailEnd/>
            </a:ln>
          </p:spPr>
          <p:txBody>
            <a:bodyPr/>
            <a:lstStyle/>
            <a:p>
              <a:pPr eaLnBrk="1" hangingPunct="1">
                <a:defRPr/>
              </a:pPr>
              <a:endParaRPr lang="en-US"/>
            </a:p>
          </p:txBody>
        </p:sp>
        <p:sp>
          <p:nvSpPr>
            <p:cNvPr id="13" name="Freeform 70">
              <a:extLst>
                <a:ext uri="{FF2B5EF4-FFF2-40B4-BE49-F238E27FC236}">
                  <a16:creationId xmlns:a16="http://schemas.microsoft.com/office/drawing/2014/main" id="{EEDD23E2-6AEF-0686-2EAB-CE4BB0B150A5}"/>
                </a:ext>
              </a:extLst>
            </p:cNvPr>
            <p:cNvSpPr>
              <a:spLocks/>
            </p:cNvSpPr>
            <p:nvPr/>
          </p:nvSpPr>
          <p:spPr bwMode="auto">
            <a:xfrm>
              <a:off x="2817813" y="1892300"/>
              <a:ext cx="785812" cy="1235075"/>
            </a:xfrm>
            <a:custGeom>
              <a:avLst/>
              <a:gdLst>
                <a:gd name="T0" fmla="*/ 0 w 584"/>
                <a:gd name="T1" fmla="*/ 812 h 917"/>
                <a:gd name="T2" fmla="*/ 47 w 584"/>
                <a:gd name="T3" fmla="*/ 618 h 917"/>
                <a:gd name="T4" fmla="*/ 71 w 584"/>
                <a:gd name="T5" fmla="*/ 566 h 917"/>
                <a:gd name="T6" fmla="*/ 51 w 584"/>
                <a:gd name="T7" fmla="*/ 540 h 917"/>
                <a:gd name="T8" fmla="*/ 56 w 584"/>
                <a:gd name="T9" fmla="*/ 516 h 917"/>
                <a:gd name="T10" fmla="*/ 91 w 584"/>
                <a:gd name="T11" fmla="*/ 484 h 917"/>
                <a:gd name="T12" fmla="*/ 149 w 584"/>
                <a:gd name="T13" fmla="*/ 397 h 917"/>
                <a:gd name="T14" fmla="*/ 129 w 584"/>
                <a:gd name="T15" fmla="*/ 368 h 917"/>
                <a:gd name="T16" fmla="*/ 120 w 584"/>
                <a:gd name="T17" fmla="*/ 346 h 917"/>
                <a:gd name="T18" fmla="*/ 124 w 584"/>
                <a:gd name="T19" fmla="*/ 297 h 917"/>
                <a:gd name="T20" fmla="*/ 195 w 584"/>
                <a:gd name="T21" fmla="*/ 0 h 917"/>
                <a:gd name="T22" fmla="*/ 271 w 584"/>
                <a:gd name="T23" fmla="*/ 17 h 917"/>
                <a:gd name="T24" fmla="*/ 246 w 584"/>
                <a:gd name="T25" fmla="*/ 132 h 917"/>
                <a:gd name="T26" fmla="*/ 263 w 584"/>
                <a:gd name="T27" fmla="*/ 173 h 917"/>
                <a:gd name="T28" fmla="*/ 265 w 584"/>
                <a:gd name="T29" fmla="*/ 199 h 917"/>
                <a:gd name="T30" fmla="*/ 256 w 584"/>
                <a:gd name="T31" fmla="*/ 204 h 917"/>
                <a:gd name="T32" fmla="*/ 285 w 584"/>
                <a:gd name="T33" fmla="*/ 231 h 917"/>
                <a:gd name="T34" fmla="*/ 316 w 584"/>
                <a:gd name="T35" fmla="*/ 306 h 917"/>
                <a:gd name="T36" fmla="*/ 326 w 584"/>
                <a:gd name="T37" fmla="*/ 372 h 917"/>
                <a:gd name="T38" fmla="*/ 331 w 584"/>
                <a:gd name="T39" fmla="*/ 408 h 917"/>
                <a:gd name="T40" fmla="*/ 309 w 584"/>
                <a:gd name="T41" fmla="*/ 442 h 917"/>
                <a:gd name="T42" fmla="*/ 324 w 584"/>
                <a:gd name="T43" fmla="*/ 457 h 917"/>
                <a:gd name="T44" fmla="*/ 365 w 584"/>
                <a:gd name="T45" fmla="*/ 435 h 917"/>
                <a:gd name="T46" fmla="*/ 392 w 584"/>
                <a:gd name="T47" fmla="*/ 552 h 917"/>
                <a:gd name="T48" fmla="*/ 411 w 584"/>
                <a:gd name="T49" fmla="*/ 559 h 917"/>
                <a:gd name="T50" fmla="*/ 414 w 584"/>
                <a:gd name="T51" fmla="*/ 593 h 917"/>
                <a:gd name="T52" fmla="*/ 467 w 584"/>
                <a:gd name="T53" fmla="*/ 606 h 917"/>
                <a:gd name="T54" fmla="*/ 550 w 584"/>
                <a:gd name="T55" fmla="*/ 606 h 917"/>
                <a:gd name="T56" fmla="*/ 584 w 584"/>
                <a:gd name="T57" fmla="*/ 622 h 917"/>
                <a:gd name="T58" fmla="*/ 535 w 584"/>
                <a:gd name="T59" fmla="*/ 917 h 917"/>
                <a:gd name="T60" fmla="*/ 266 w 584"/>
                <a:gd name="T61" fmla="*/ 868 h 917"/>
                <a:gd name="T62" fmla="*/ 0 w 584"/>
                <a:gd name="T63" fmla="*/ 812 h 917"/>
                <a:gd name="T64" fmla="*/ 0 w 584"/>
                <a:gd name="T65" fmla="*/ 812 h 91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84"/>
                <a:gd name="T100" fmla="*/ 0 h 917"/>
                <a:gd name="T101" fmla="*/ 584 w 584"/>
                <a:gd name="T102" fmla="*/ 917 h 91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84" h="917">
                  <a:moveTo>
                    <a:pt x="0" y="812"/>
                  </a:moveTo>
                  <a:lnTo>
                    <a:pt x="47" y="618"/>
                  </a:lnTo>
                  <a:lnTo>
                    <a:pt x="71" y="566"/>
                  </a:lnTo>
                  <a:lnTo>
                    <a:pt x="51" y="540"/>
                  </a:lnTo>
                  <a:lnTo>
                    <a:pt x="56" y="516"/>
                  </a:lnTo>
                  <a:lnTo>
                    <a:pt x="91" y="484"/>
                  </a:lnTo>
                  <a:lnTo>
                    <a:pt x="149" y="397"/>
                  </a:lnTo>
                  <a:lnTo>
                    <a:pt x="129" y="368"/>
                  </a:lnTo>
                  <a:lnTo>
                    <a:pt x="120" y="346"/>
                  </a:lnTo>
                  <a:lnTo>
                    <a:pt x="124" y="297"/>
                  </a:lnTo>
                  <a:lnTo>
                    <a:pt x="195" y="0"/>
                  </a:lnTo>
                  <a:lnTo>
                    <a:pt x="271" y="17"/>
                  </a:lnTo>
                  <a:lnTo>
                    <a:pt x="246" y="132"/>
                  </a:lnTo>
                  <a:lnTo>
                    <a:pt x="263" y="173"/>
                  </a:lnTo>
                  <a:lnTo>
                    <a:pt x="265" y="199"/>
                  </a:lnTo>
                  <a:lnTo>
                    <a:pt x="256" y="204"/>
                  </a:lnTo>
                  <a:lnTo>
                    <a:pt x="285" y="231"/>
                  </a:lnTo>
                  <a:lnTo>
                    <a:pt x="316" y="306"/>
                  </a:lnTo>
                  <a:lnTo>
                    <a:pt x="326" y="372"/>
                  </a:lnTo>
                  <a:lnTo>
                    <a:pt x="331" y="408"/>
                  </a:lnTo>
                  <a:lnTo>
                    <a:pt x="309" y="442"/>
                  </a:lnTo>
                  <a:lnTo>
                    <a:pt x="324" y="457"/>
                  </a:lnTo>
                  <a:lnTo>
                    <a:pt x="365" y="435"/>
                  </a:lnTo>
                  <a:lnTo>
                    <a:pt x="392" y="552"/>
                  </a:lnTo>
                  <a:lnTo>
                    <a:pt x="411" y="559"/>
                  </a:lnTo>
                  <a:lnTo>
                    <a:pt x="414" y="593"/>
                  </a:lnTo>
                  <a:lnTo>
                    <a:pt x="467" y="606"/>
                  </a:lnTo>
                  <a:lnTo>
                    <a:pt x="550" y="606"/>
                  </a:lnTo>
                  <a:lnTo>
                    <a:pt x="584" y="622"/>
                  </a:lnTo>
                  <a:lnTo>
                    <a:pt x="535" y="917"/>
                  </a:lnTo>
                  <a:lnTo>
                    <a:pt x="266" y="868"/>
                  </a:lnTo>
                  <a:lnTo>
                    <a:pt x="0" y="812"/>
                  </a:lnTo>
                  <a:close/>
                </a:path>
              </a:pathLst>
            </a:custGeom>
            <a:grpFill/>
            <a:ln w="12700">
              <a:solidFill>
                <a:schemeClr val="bg1"/>
              </a:solidFill>
              <a:round/>
              <a:headEnd/>
              <a:tailEnd/>
            </a:ln>
          </p:spPr>
          <p:txBody>
            <a:bodyPr/>
            <a:lstStyle/>
            <a:p>
              <a:pPr eaLnBrk="1" hangingPunct="1">
                <a:defRPr/>
              </a:pPr>
              <a:endParaRPr lang="en-US"/>
            </a:p>
          </p:txBody>
        </p:sp>
        <p:sp>
          <p:nvSpPr>
            <p:cNvPr id="14" name="Freeform 71">
              <a:extLst>
                <a:ext uri="{FF2B5EF4-FFF2-40B4-BE49-F238E27FC236}">
                  <a16:creationId xmlns:a16="http://schemas.microsoft.com/office/drawing/2014/main" id="{70A5247D-D5CD-AA5B-04FF-7DC994FABE59}"/>
                </a:ext>
              </a:extLst>
            </p:cNvPr>
            <p:cNvSpPr>
              <a:spLocks/>
            </p:cNvSpPr>
            <p:nvPr/>
          </p:nvSpPr>
          <p:spPr bwMode="auto">
            <a:xfrm>
              <a:off x="3148013" y="1916113"/>
              <a:ext cx="1346200" cy="831850"/>
            </a:xfrm>
            <a:custGeom>
              <a:avLst/>
              <a:gdLst>
                <a:gd name="T0" fmla="*/ 17 w 999"/>
                <a:gd name="T1" fmla="*/ 156 h 618"/>
                <a:gd name="T2" fmla="*/ 19 w 999"/>
                <a:gd name="T3" fmla="*/ 182 h 618"/>
                <a:gd name="T4" fmla="*/ 10 w 999"/>
                <a:gd name="T5" fmla="*/ 187 h 618"/>
                <a:gd name="T6" fmla="*/ 39 w 999"/>
                <a:gd name="T7" fmla="*/ 214 h 618"/>
                <a:gd name="T8" fmla="*/ 70 w 999"/>
                <a:gd name="T9" fmla="*/ 289 h 618"/>
                <a:gd name="T10" fmla="*/ 80 w 999"/>
                <a:gd name="T11" fmla="*/ 355 h 618"/>
                <a:gd name="T12" fmla="*/ 85 w 999"/>
                <a:gd name="T13" fmla="*/ 391 h 618"/>
                <a:gd name="T14" fmla="*/ 63 w 999"/>
                <a:gd name="T15" fmla="*/ 425 h 618"/>
                <a:gd name="T16" fmla="*/ 78 w 999"/>
                <a:gd name="T17" fmla="*/ 440 h 618"/>
                <a:gd name="T18" fmla="*/ 119 w 999"/>
                <a:gd name="T19" fmla="*/ 418 h 618"/>
                <a:gd name="T20" fmla="*/ 146 w 999"/>
                <a:gd name="T21" fmla="*/ 535 h 618"/>
                <a:gd name="T22" fmla="*/ 165 w 999"/>
                <a:gd name="T23" fmla="*/ 542 h 618"/>
                <a:gd name="T24" fmla="*/ 168 w 999"/>
                <a:gd name="T25" fmla="*/ 576 h 618"/>
                <a:gd name="T26" fmla="*/ 183 w 999"/>
                <a:gd name="T27" fmla="*/ 591 h 618"/>
                <a:gd name="T28" fmla="*/ 221 w 999"/>
                <a:gd name="T29" fmla="*/ 589 h 618"/>
                <a:gd name="T30" fmla="*/ 304 w 999"/>
                <a:gd name="T31" fmla="*/ 589 h 618"/>
                <a:gd name="T32" fmla="*/ 338 w 999"/>
                <a:gd name="T33" fmla="*/ 605 h 618"/>
                <a:gd name="T34" fmla="*/ 348 w 999"/>
                <a:gd name="T35" fmla="*/ 543 h 618"/>
                <a:gd name="T36" fmla="*/ 620 w 999"/>
                <a:gd name="T37" fmla="*/ 584 h 618"/>
                <a:gd name="T38" fmla="*/ 955 w 999"/>
                <a:gd name="T39" fmla="*/ 618 h 618"/>
                <a:gd name="T40" fmla="*/ 965 w 999"/>
                <a:gd name="T41" fmla="*/ 506 h 618"/>
                <a:gd name="T42" fmla="*/ 999 w 999"/>
                <a:gd name="T43" fmla="*/ 144 h 618"/>
                <a:gd name="T44" fmla="*/ 555 w 999"/>
                <a:gd name="T45" fmla="*/ 93 h 618"/>
                <a:gd name="T46" fmla="*/ 336 w 999"/>
                <a:gd name="T47" fmla="*/ 59 h 618"/>
                <a:gd name="T48" fmla="*/ 25 w 999"/>
                <a:gd name="T49" fmla="*/ 0 h 618"/>
                <a:gd name="T50" fmla="*/ 0 w 999"/>
                <a:gd name="T51" fmla="*/ 115 h 618"/>
                <a:gd name="T52" fmla="*/ 17 w 999"/>
                <a:gd name="T53" fmla="*/ 156 h 618"/>
                <a:gd name="T54" fmla="*/ 17 w 999"/>
                <a:gd name="T55" fmla="*/ 156 h 61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999"/>
                <a:gd name="T85" fmla="*/ 0 h 618"/>
                <a:gd name="T86" fmla="*/ 999 w 999"/>
                <a:gd name="T87" fmla="*/ 618 h 61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999" h="618">
                  <a:moveTo>
                    <a:pt x="17" y="156"/>
                  </a:moveTo>
                  <a:lnTo>
                    <a:pt x="19" y="182"/>
                  </a:lnTo>
                  <a:lnTo>
                    <a:pt x="10" y="187"/>
                  </a:lnTo>
                  <a:lnTo>
                    <a:pt x="39" y="214"/>
                  </a:lnTo>
                  <a:lnTo>
                    <a:pt x="70" y="289"/>
                  </a:lnTo>
                  <a:lnTo>
                    <a:pt x="80" y="355"/>
                  </a:lnTo>
                  <a:lnTo>
                    <a:pt x="85" y="391"/>
                  </a:lnTo>
                  <a:lnTo>
                    <a:pt x="63" y="425"/>
                  </a:lnTo>
                  <a:lnTo>
                    <a:pt x="78" y="440"/>
                  </a:lnTo>
                  <a:lnTo>
                    <a:pt x="119" y="418"/>
                  </a:lnTo>
                  <a:lnTo>
                    <a:pt x="146" y="535"/>
                  </a:lnTo>
                  <a:lnTo>
                    <a:pt x="165" y="542"/>
                  </a:lnTo>
                  <a:lnTo>
                    <a:pt x="168" y="576"/>
                  </a:lnTo>
                  <a:lnTo>
                    <a:pt x="183" y="591"/>
                  </a:lnTo>
                  <a:lnTo>
                    <a:pt x="221" y="589"/>
                  </a:lnTo>
                  <a:lnTo>
                    <a:pt x="304" y="589"/>
                  </a:lnTo>
                  <a:lnTo>
                    <a:pt x="338" y="605"/>
                  </a:lnTo>
                  <a:lnTo>
                    <a:pt x="348" y="543"/>
                  </a:lnTo>
                  <a:lnTo>
                    <a:pt x="620" y="584"/>
                  </a:lnTo>
                  <a:lnTo>
                    <a:pt x="955" y="618"/>
                  </a:lnTo>
                  <a:lnTo>
                    <a:pt x="965" y="506"/>
                  </a:lnTo>
                  <a:lnTo>
                    <a:pt x="999" y="144"/>
                  </a:lnTo>
                  <a:lnTo>
                    <a:pt x="555" y="93"/>
                  </a:lnTo>
                  <a:lnTo>
                    <a:pt x="336" y="59"/>
                  </a:lnTo>
                  <a:lnTo>
                    <a:pt x="25" y="0"/>
                  </a:lnTo>
                  <a:lnTo>
                    <a:pt x="0" y="115"/>
                  </a:lnTo>
                  <a:lnTo>
                    <a:pt x="17" y="156"/>
                  </a:lnTo>
                  <a:close/>
                </a:path>
              </a:pathLst>
            </a:custGeom>
            <a:grpFill/>
            <a:ln w="12700">
              <a:solidFill>
                <a:schemeClr val="bg1"/>
              </a:solidFill>
              <a:round/>
              <a:headEnd/>
              <a:tailEnd/>
            </a:ln>
          </p:spPr>
          <p:txBody>
            <a:bodyPr/>
            <a:lstStyle/>
            <a:p>
              <a:pPr eaLnBrk="1" hangingPunct="1">
                <a:defRPr/>
              </a:pPr>
              <a:endParaRPr lang="en-US"/>
            </a:p>
          </p:txBody>
        </p:sp>
        <p:sp>
          <p:nvSpPr>
            <p:cNvPr id="15" name="Freeform 72">
              <a:extLst>
                <a:ext uri="{FF2B5EF4-FFF2-40B4-BE49-F238E27FC236}">
                  <a16:creationId xmlns:a16="http://schemas.microsoft.com/office/drawing/2014/main" id="{628DF38E-D9EA-3F6B-2481-0D05DEA374A5}"/>
                </a:ext>
              </a:extLst>
            </p:cNvPr>
            <p:cNvSpPr>
              <a:spLocks/>
            </p:cNvSpPr>
            <p:nvPr/>
          </p:nvSpPr>
          <p:spPr bwMode="auto">
            <a:xfrm>
              <a:off x="2763838" y="3859213"/>
              <a:ext cx="896937" cy="1011237"/>
            </a:xfrm>
            <a:custGeom>
              <a:avLst/>
              <a:gdLst>
                <a:gd name="T0" fmla="*/ 43 w 666"/>
                <a:gd name="T1" fmla="*/ 477 h 751"/>
                <a:gd name="T2" fmla="*/ 26 w 666"/>
                <a:gd name="T3" fmla="*/ 450 h 751"/>
                <a:gd name="T4" fmla="*/ 34 w 666"/>
                <a:gd name="T5" fmla="*/ 408 h 751"/>
                <a:gd name="T6" fmla="*/ 79 w 666"/>
                <a:gd name="T7" fmla="*/ 338 h 751"/>
                <a:gd name="T8" fmla="*/ 111 w 666"/>
                <a:gd name="T9" fmla="*/ 318 h 751"/>
                <a:gd name="T10" fmla="*/ 92 w 666"/>
                <a:gd name="T11" fmla="*/ 292 h 751"/>
                <a:gd name="T12" fmla="*/ 80 w 666"/>
                <a:gd name="T13" fmla="*/ 224 h 751"/>
                <a:gd name="T14" fmla="*/ 94 w 666"/>
                <a:gd name="T15" fmla="*/ 97 h 751"/>
                <a:gd name="T16" fmla="*/ 116 w 666"/>
                <a:gd name="T17" fmla="*/ 90 h 751"/>
                <a:gd name="T18" fmla="*/ 153 w 666"/>
                <a:gd name="T19" fmla="*/ 112 h 751"/>
                <a:gd name="T20" fmla="*/ 186 w 666"/>
                <a:gd name="T21" fmla="*/ 0 h 751"/>
                <a:gd name="T22" fmla="*/ 666 w 666"/>
                <a:gd name="T23" fmla="*/ 80 h 751"/>
                <a:gd name="T24" fmla="*/ 566 w 666"/>
                <a:gd name="T25" fmla="*/ 751 h 751"/>
                <a:gd name="T26" fmla="*/ 418 w 666"/>
                <a:gd name="T27" fmla="*/ 730 h 751"/>
                <a:gd name="T28" fmla="*/ 327 w 666"/>
                <a:gd name="T29" fmla="*/ 705 h 751"/>
                <a:gd name="T30" fmla="*/ 138 w 666"/>
                <a:gd name="T31" fmla="*/ 630 h 751"/>
                <a:gd name="T32" fmla="*/ 0 w 666"/>
                <a:gd name="T33" fmla="*/ 515 h 751"/>
                <a:gd name="T34" fmla="*/ 43 w 666"/>
                <a:gd name="T35" fmla="*/ 477 h 751"/>
                <a:gd name="T36" fmla="*/ 43 w 666"/>
                <a:gd name="T37" fmla="*/ 477 h 75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66"/>
                <a:gd name="T58" fmla="*/ 0 h 751"/>
                <a:gd name="T59" fmla="*/ 666 w 666"/>
                <a:gd name="T60" fmla="*/ 751 h 75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66" h="751">
                  <a:moveTo>
                    <a:pt x="43" y="477"/>
                  </a:moveTo>
                  <a:lnTo>
                    <a:pt x="26" y="450"/>
                  </a:lnTo>
                  <a:lnTo>
                    <a:pt x="34" y="408"/>
                  </a:lnTo>
                  <a:lnTo>
                    <a:pt x="79" y="338"/>
                  </a:lnTo>
                  <a:lnTo>
                    <a:pt x="111" y="318"/>
                  </a:lnTo>
                  <a:lnTo>
                    <a:pt x="92" y="292"/>
                  </a:lnTo>
                  <a:lnTo>
                    <a:pt x="80" y="224"/>
                  </a:lnTo>
                  <a:lnTo>
                    <a:pt x="94" y="97"/>
                  </a:lnTo>
                  <a:lnTo>
                    <a:pt x="116" y="90"/>
                  </a:lnTo>
                  <a:lnTo>
                    <a:pt x="153" y="112"/>
                  </a:lnTo>
                  <a:lnTo>
                    <a:pt x="186" y="0"/>
                  </a:lnTo>
                  <a:lnTo>
                    <a:pt x="666" y="80"/>
                  </a:lnTo>
                  <a:lnTo>
                    <a:pt x="566" y="751"/>
                  </a:lnTo>
                  <a:lnTo>
                    <a:pt x="418" y="730"/>
                  </a:lnTo>
                  <a:lnTo>
                    <a:pt x="327" y="705"/>
                  </a:lnTo>
                  <a:lnTo>
                    <a:pt x="138" y="630"/>
                  </a:lnTo>
                  <a:lnTo>
                    <a:pt x="0" y="515"/>
                  </a:lnTo>
                  <a:lnTo>
                    <a:pt x="43" y="477"/>
                  </a:lnTo>
                  <a:close/>
                </a:path>
              </a:pathLst>
            </a:custGeom>
            <a:grpFill/>
            <a:ln w="12700">
              <a:solidFill>
                <a:schemeClr val="bg1"/>
              </a:solidFill>
              <a:round/>
              <a:headEnd/>
              <a:tailEnd/>
            </a:ln>
          </p:spPr>
          <p:txBody>
            <a:bodyPr/>
            <a:lstStyle/>
            <a:p>
              <a:pPr eaLnBrk="1" hangingPunct="1">
                <a:defRPr/>
              </a:pPr>
              <a:endParaRPr lang="en-US"/>
            </a:p>
          </p:txBody>
        </p:sp>
        <p:sp>
          <p:nvSpPr>
            <p:cNvPr id="16" name="Freeform 73">
              <a:extLst>
                <a:ext uri="{FF2B5EF4-FFF2-40B4-BE49-F238E27FC236}">
                  <a16:creationId xmlns:a16="http://schemas.microsoft.com/office/drawing/2014/main" id="{89D7367A-7B40-32B6-3169-5034E0E45615}"/>
                </a:ext>
              </a:extLst>
            </p:cNvPr>
            <p:cNvSpPr>
              <a:spLocks/>
            </p:cNvSpPr>
            <p:nvPr/>
          </p:nvSpPr>
          <p:spPr bwMode="auto">
            <a:xfrm>
              <a:off x="3508375" y="2646363"/>
              <a:ext cx="925513" cy="746125"/>
            </a:xfrm>
            <a:custGeom>
              <a:avLst/>
              <a:gdLst>
                <a:gd name="T0" fmla="*/ 0 w 688"/>
                <a:gd name="T1" fmla="*/ 474 h 554"/>
                <a:gd name="T2" fmla="*/ 81 w 688"/>
                <a:gd name="T3" fmla="*/ 0 h 554"/>
                <a:gd name="T4" fmla="*/ 353 w 688"/>
                <a:gd name="T5" fmla="*/ 41 h 554"/>
                <a:gd name="T6" fmla="*/ 688 w 688"/>
                <a:gd name="T7" fmla="*/ 75 h 554"/>
                <a:gd name="T8" fmla="*/ 664 w 688"/>
                <a:gd name="T9" fmla="*/ 315 h 554"/>
                <a:gd name="T10" fmla="*/ 642 w 688"/>
                <a:gd name="T11" fmla="*/ 554 h 554"/>
                <a:gd name="T12" fmla="*/ 185 w 688"/>
                <a:gd name="T13" fmla="*/ 503 h 554"/>
                <a:gd name="T14" fmla="*/ 0 w 688"/>
                <a:gd name="T15" fmla="*/ 474 h 554"/>
                <a:gd name="T16" fmla="*/ 0 w 688"/>
                <a:gd name="T17" fmla="*/ 474 h 5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88"/>
                <a:gd name="T28" fmla="*/ 0 h 554"/>
                <a:gd name="T29" fmla="*/ 688 w 688"/>
                <a:gd name="T30" fmla="*/ 554 h 55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88" h="554">
                  <a:moveTo>
                    <a:pt x="0" y="474"/>
                  </a:moveTo>
                  <a:lnTo>
                    <a:pt x="81" y="0"/>
                  </a:lnTo>
                  <a:lnTo>
                    <a:pt x="353" y="41"/>
                  </a:lnTo>
                  <a:lnTo>
                    <a:pt x="688" y="75"/>
                  </a:lnTo>
                  <a:lnTo>
                    <a:pt x="664" y="315"/>
                  </a:lnTo>
                  <a:lnTo>
                    <a:pt x="642" y="554"/>
                  </a:lnTo>
                  <a:lnTo>
                    <a:pt x="185" y="503"/>
                  </a:lnTo>
                  <a:lnTo>
                    <a:pt x="0" y="474"/>
                  </a:lnTo>
                  <a:close/>
                </a:path>
              </a:pathLst>
            </a:custGeom>
            <a:grpFill/>
            <a:ln w="12700">
              <a:solidFill>
                <a:schemeClr val="bg1"/>
              </a:solidFill>
              <a:round/>
              <a:headEnd/>
              <a:tailEnd/>
            </a:ln>
          </p:spPr>
          <p:txBody>
            <a:bodyPr/>
            <a:lstStyle/>
            <a:p>
              <a:pPr eaLnBrk="1" hangingPunct="1">
                <a:defRPr/>
              </a:pPr>
              <a:endParaRPr lang="en-US"/>
            </a:p>
          </p:txBody>
        </p:sp>
        <p:sp>
          <p:nvSpPr>
            <p:cNvPr id="17" name="Freeform 74">
              <a:extLst>
                <a:ext uri="{FF2B5EF4-FFF2-40B4-BE49-F238E27FC236}">
                  <a16:creationId xmlns:a16="http://schemas.microsoft.com/office/drawing/2014/main" id="{C1BE22F8-DD72-6F9A-C279-B7CB5B7FD3AF}"/>
                </a:ext>
              </a:extLst>
            </p:cNvPr>
            <p:cNvSpPr>
              <a:spLocks/>
            </p:cNvSpPr>
            <p:nvPr/>
          </p:nvSpPr>
          <p:spPr bwMode="auto">
            <a:xfrm>
              <a:off x="3660775" y="3324225"/>
              <a:ext cx="958850" cy="736600"/>
            </a:xfrm>
            <a:custGeom>
              <a:avLst/>
              <a:gdLst>
                <a:gd name="T0" fmla="*/ 72 w 712"/>
                <a:gd name="T1" fmla="*/ 0 h 547"/>
                <a:gd name="T2" fmla="*/ 529 w 712"/>
                <a:gd name="T3" fmla="*/ 51 h 547"/>
                <a:gd name="T4" fmla="*/ 712 w 712"/>
                <a:gd name="T5" fmla="*/ 67 h 547"/>
                <a:gd name="T6" fmla="*/ 705 w 712"/>
                <a:gd name="T7" fmla="*/ 185 h 547"/>
                <a:gd name="T8" fmla="*/ 680 w 712"/>
                <a:gd name="T9" fmla="*/ 547 h 547"/>
                <a:gd name="T10" fmla="*/ 586 w 712"/>
                <a:gd name="T11" fmla="*/ 541 h 547"/>
                <a:gd name="T12" fmla="*/ 296 w 712"/>
                <a:gd name="T13" fmla="*/ 515 h 547"/>
                <a:gd name="T14" fmla="*/ 0 w 712"/>
                <a:gd name="T15" fmla="*/ 478 h 547"/>
                <a:gd name="T16" fmla="*/ 72 w 712"/>
                <a:gd name="T17" fmla="*/ 0 h 547"/>
                <a:gd name="T18" fmla="*/ 72 w 712"/>
                <a:gd name="T19" fmla="*/ 0 h 5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12"/>
                <a:gd name="T31" fmla="*/ 0 h 547"/>
                <a:gd name="T32" fmla="*/ 712 w 712"/>
                <a:gd name="T33" fmla="*/ 547 h 5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12" h="547">
                  <a:moveTo>
                    <a:pt x="72" y="0"/>
                  </a:moveTo>
                  <a:lnTo>
                    <a:pt x="529" y="51"/>
                  </a:lnTo>
                  <a:lnTo>
                    <a:pt x="712" y="67"/>
                  </a:lnTo>
                  <a:lnTo>
                    <a:pt x="705" y="185"/>
                  </a:lnTo>
                  <a:lnTo>
                    <a:pt x="680" y="547"/>
                  </a:lnTo>
                  <a:lnTo>
                    <a:pt x="586" y="541"/>
                  </a:lnTo>
                  <a:lnTo>
                    <a:pt x="296" y="515"/>
                  </a:lnTo>
                  <a:lnTo>
                    <a:pt x="0" y="478"/>
                  </a:lnTo>
                  <a:lnTo>
                    <a:pt x="72" y="0"/>
                  </a:lnTo>
                  <a:close/>
                </a:path>
              </a:pathLst>
            </a:custGeom>
            <a:grpFill/>
            <a:ln w="12700">
              <a:solidFill>
                <a:schemeClr val="bg1"/>
              </a:solidFill>
              <a:round/>
              <a:headEnd/>
              <a:tailEnd/>
            </a:ln>
          </p:spPr>
          <p:txBody>
            <a:bodyPr/>
            <a:lstStyle/>
            <a:p>
              <a:pPr eaLnBrk="1" hangingPunct="1">
                <a:defRPr/>
              </a:pPr>
              <a:endParaRPr lang="en-US"/>
            </a:p>
          </p:txBody>
        </p:sp>
        <p:sp>
          <p:nvSpPr>
            <p:cNvPr id="18" name="Freeform 75">
              <a:extLst>
                <a:ext uri="{FF2B5EF4-FFF2-40B4-BE49-F238E27FC236}">
                  <a16:creationId xmlns:a16="http://schemas.microsoft.com/office/drawing/2014/main" id="{66385065-F4FD-4617-DF35-3010345E1E1B}"/>
                </a:ext>
              </a:extLst>
            </p:cNvPr>
            <p:cNvSpPr>
              <a:spLocks/>
            </p:cNvSpPr>
            <p:nvPr/>
          </p:nvSpPr>
          <p:spPr bwMode="auto">
            <a:xfrm>
              <a:off x="3525838" y="3967163"/>
              <a:ext cx="923925" cy="920750"/>
            </a:xfrm>
            <a:custGeom>
              <a:avLst/>
              <a:gdLst>
                <a:gd name="T0" fmla="*/ 87 w 686"/>
                <a:gd name="T1" fmla="*/ 683 h 683"/>
                <a:gd name="T2" fmla="*/ 95 w 686"/>
                <a:gd name="T3" fmla="*/ 632 h 683"/>
                <a:gd name="T4" fmla="*/ 267 w 686"/>
                <a:gd name="T5" fmla="*/ 654 h 683"/>
                <a:gd name="T6" fmla="*/ 260 w 686"/>
                <a:gd name="T7" fmla="*/ 628 h 683"/>
                <a:gd name="T8" fmla="*/ 630 w 686"/>
                <a:gd name="T9" fmla="*/ 662 h 683"/>
                <a:gd name="T10" fmla="*/ 686 w 686"/>
                <a:gd name="T11" fmla="*/ 63 h 683"/>
                <a:gd name="T12" fmla="*/ 396 w 686"/>
                <a:gd name="T13" fmla="*/ 37 h 683"/>
                <a:gd name="T14" fmla="*/ 100 w 686"/>
                <a:gd name="T15" fmla="*/ 0 h 683"/>
                <a:gd name="T16" fmla="*/ 0 w 686"/>
                <a:gd name="T17" fmla="*/ 671 h 683"/>
                <a:gd name="T18" fmla="*/ 87 w 686"/>
                <a:gd name="T19" fmla="*/ 683 h 683"/>
                <a:gd name="T20" fmla="*/ 87 w 686"/>
                <a:gd name="T21" fmla="*/ 683 h 6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86"/>
                <a:gd name="T34" fmla="*/ 0 h 683"/>
                <a:gd name="T35" fmla="*/ 686 w 686"/>
                <a:gd name="T36" fmla="*/ 683 h 6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86" h="683">
                  <a:moveTo>
                    <a:pt x="87" y="683"/>
                  </a:moveTo>
                  <a:lnTo>
                    <a:pt x="95" y="632"/>
                  </a:lnTo>
                  <a:lnTo>
                    <a:pt x="267" y="654"/>
                  </a:lnTo>
                  <a:lnTo>
                    <a:pt x="260" y="628"/>
                  </a:lnTo>
                  <a:lnTo>
                    <a:pt x="630" y="662"/>
                  </a:lnTo>
                  <a:lnTo>
                    <a:pt x="686" y="63"/>
                  </a:lnTo>
                  <a:lnTo>
                    <a:pt x="396" y="37"/>
                  </a:lnTo>
                  <a:lnTo>
                    <a:pt x="100" y="0"/>
                  </a:lnTo>
                  <a:lnTo>
                    <a:pt x="0" y="671"/>
                  </a:lnTo>
                  <a:lnTo>
                    <a:pt x="87" y="683"/>
                  </a:lnTo>
                  <a:close/>
                </a:path>
              </a:pathLst>
            </a:custGeom>
            <a:grpFill/>
            <a:ln w="12700">
              <a:solidFill>
                <a:schemeClr val="bg1"/>
              </a:solidFill>
              <a:round/>
              <a:headEnd/>
              <a:tailEnd/>
            </a:ln>
          </p:spPr>
          <p:txBody>
            <a:bodyPr/>
            <a:lstStyle/>
            <a:p>
              <a:pPr eaLnBrk="1" hangingPunct="1">
                <a:defRPr/>
              </a:pPr>
              <a:endParaRPr lang="en-US"/>
            </a:p>
          </p:txBody>
        </p:sp>
        <p:sp>
          <p:nvSpPr>
            <p:cNvPr id="19" name="Freeform 76">
              <a:extLst>
                <a:ext uri="{FF2B5EF4-FFF2-40B4-BE49-F238E27FC236}">
                  <a16:creationId xmlns:a16="http://schemas.microsoft.com/office/drawing/2014/main" id="{43B53468-568E-2204-067E-7425AAB75ACF}"/>
                </a:ext>
              </a:extLst>
            </p:cNvPr>
            <p:cNvSpPr>
              <a:spLocks/>
            </p:cNvSpPr>
            <p:nvPr/>
          </p:nvSpPr>
          <p:spPr bwMode="auto">
            <a:xfrm>
              <a:off x="3875088" y="4135438"/>
              <a:ext cx="1836737" cy="1731962"/>
            </a:xfrm>
            <a:custGeom>
              <a:avLst/>
              <a:gdLst>
                <a:gd name="T0" fmla="*/ 0 w 1364"/>
                <a:gd name="T1" fmla="*/ 503 h 1286"/>
                <a:gd name="T2" fmla="*/ 370 w 1364"/>
                <a:gd name="T3" fmla="*/ 537 h 1286"/>
                <a:gd name="T4" fmla="*/ 421 w 1364"/>
                <a:gd name="T5" fmla="*/ 0 h 1286"/>
                <a:gd name="T6" fmla="*/ 717 w 1364"/>
                <a:gd name="T7" fmla="*/ 17 h 1286"/>
                <a:gd name="T8" fmla="*/ 707 w 1364"/>
                <a:gd name="T9" fmla="*/ 248 h 1286"/>
                <a:gd name="T10" fmla="*/ 736 w 1364"/>
                <a:gd name="T11" fmla="*/ 272 h 1286"/>
                <a:gd name="T12" fmla="*/ 763 w 1364"/>
                <a:gd name="T13" fmla="*/ 272 h 1286"/>
                <a:gd name="T14" fmla="*/ 785 w 1364"/>
                <a:gd name="T15" fmla="*/ 294 h 1286"/>
                <a:gd name="T16" fmla="*/ 829 w 1364"/>
                <a:gd name="T17" fmla="*/ 305 h 1286"/>
                <a:gd name="T18" fmla="*/ 919 w 1364"/>
                <a:gd name="T19" fmla="*/ 344 h 1286"/>
                <a:gd name="T20" fmla="*/ 934 w 1364"/>
                <a:gd name="T21" fmla="*/ 327 h 1286"/>
                <a:gd name="T22" fmla="*/ 992 w 1364"/>
                <a:gd name="T23" fmla="*/ 361 h 1286"/>
                <a:gd name="T24" fmla="*/ 1069 w 1364"/>
                <a:gd name="T25" fmla="*/ 359 h 1286"/>
                <a:gd name="T26" fmla="*/ 1121 w 1364"/>
                <a:gd name="T27" fmla="*/ 344 h 1286"/>
                <a:gd name="T28" fmla="*/ 1194 w 1364"/>
                <a:gd name="T29" fmla="*/ 330 h 1286"/>
                <a:gd name="T30" fmla="*/ 1261 w 1364"/>
                <a:gd name="T31" fmla="*/ 366 h 1286"/>
                <a:gd name="T32" fmla="*/ 1271 w 1364"/>
                <a:gd name="T33" fmla="*/ 378 h 1286"/>
                <a:gd name="T34" fmla="*/ 1306 w 1364"/>
                <a:gd name="T35" fmla="*/ 378 h 1286"/>
                <a:gd name="T36" fmla="*/ 1313 w 1364"/>
                <a:gd name="T37" fmla="*/ 568 h 1286"/>
                <a:gd name="T38" fmla="*/ 1364 w 1364"/>
                <a:gd name="T39" fmla="*/ 661 h 1286"/>
                <a:gd name="T40" fmla="*/ 1345 w 1364"/>
                <a:gd name="T41" fmla="*/ 734 h 1286"/>
                <a:gd name="T42" fmla="*/ 1349 w 1364"/>
                <a:gd name="T43" fmla="*/ 795 h 1286"/>
                <a:gd name="T44" fmla="*/ 1327 w 1364"/>
                <a:gd name="T45" fmla="*/ 826 h 1286"/>
                <a:gd name="T46" fmla="*/ 1335 w 1364"/>
                <a:gd name="T47" fmla="*/ 836 h 1286"/>
                <a:gd name="T48" fmla="*/ 1279 w 1364"/>
                <a:gd name="T49" fmla="*/ 853 h 1286"/>
                <a:gd name="T50" fmla="*/ 1235 w 1364"/>
                <a:gd name="T51" fmla="*/ 858 h 1286"/>
                <a:gd name="T52" fmla="*/ 1244 w 1364"/>
                <a:gd name="T53" fmla="*/ 826 h 1286"/>
                <a:gd name="T54" fmla="*/ 1220 w 1364"/>
                <a:gd name="T55" fmla="*/ 845 h 1286"/>
                <a:gd name="T56" fmla="*/ 1221 w 1364"/>
                <a:gd name="T57" fmla="*/ 882 h 1286"/>
                <a:gd name="T58" fmla="*/ 1191 w 1364"/>
                <a:gd name="T59" fmla="*/ 921 h 1286"/>
                <a:gd name="T60" fmla="*/ 1029 w 1364"/>
                <a:gd name="T61" fmla="*/ 1003 h 1286"/>
                <a:gd name="T62" fmla="*/ 979 w 1364"/>
                <a:gd name="T63" fmla="*/ 1055 h 1286"/>
                <a:gd name="T64" fmla="*/ 931 w 1364"/>
                <a:gd name="T65" fmla="*/ 1169 h 1286"/>
                <a:gd name="T66" fmla="*/ 970 w 1364"/>
                <a:gd name="T67" fmla="*/ 1286 h 1286"/>
                <a:gd name="T68" fmla="*/ 933 w 1364"/>
                <a:gd name="T69" fmla="*/ 1286 h 1286"/>
                <a:gd name="T70" fmla="*/ 758 w 1364"/>
                <a:gd name="T71" fmla="*/ 1225 h 1286"/>
                <a:gd name="T72" fmla="*/ 739 w 1364"/>
                <a:gd name="T73" fmla="*/ 1174 h 1286"/>
                <a:gd name="T74" fmla="*/ 720 w 1364"/>
                <a:gd name="T75" fmla="*/ 1152 h 1286"/>
                <a:gd name="T76" fmla="*/ 715 w 1364"/>
                <a:gd name="T77" fmla="*/ 1084 h 1286"/>
                <a:gd name="T78" fmla="*/ 681 w 1364"/>
                <a:gd name="T79" fmla="*/ 1061 h 1286"/>
                <a:gd name="T80" fmla="*/ 588 w 1364"/>
                <a:gd name="T81" fmla="*/ 880 h 1286"/>
                <a:gd name="T82" fmla="*/ 542 w 1364"/>
                <a:gd name="T83" fmla="*/ 846 h 1286"/>
                <a:gd name="T84" fmla="*/ 528 w 1364"/>
                <a:gd name="T85" fmla="*/ 818 h 1286"/>
                <a:gd name="T86" fmla="*/ 391 w 1364"/>
                <a:gd name="T87" fmla="*/ 811 h 1286"/>
                <a:gd name="T88" fmla="*/ 318 w 1364"/>
                <a:gd name="T89" fmla="*/ 896 h 1286"/>
                <a:gd name="T90" fmla="*/ 194 w 1364"/>
                <a:gd name="T91" fmla="*/ 807 h 1286"/>
                <a:gd name="T92" fmla="*/ 156 w 1364"/>
                <a:gd name="T93" fmla="*/ 685 h 1286"/>
                <a:gd name="T94" fmla="*/ 37 w 1364"/>
                <a:gd name="T95" fmla="*/ 571 h 1286"/>
                <a:gd name="T96" fmla="*/ 24 w 1364"/>
                <a:gd name="T97" fmla="*/ 534 h 1286"/>
                <a:gd name="T98" fmla="*/ 7 w 1364"/>
                <a:gd name="T99" fmla="*/ 529 h 1286"/>
                <a:gd name="T100" fmla="*/ 0 w 1364"/>
                <a:gd name="T101" fmla="*/ 503 h 1286"/>
                <a:gd name="T102" fmla="*/ 0 w 1364"/>
                <a:gd name="T103" fmla="*/ 503 h 128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364"/>
                <a:gd name="T157" fmla="*/ 0 h 1286"/>
                <a:gd name="T158" fmla="*/ 1364 w 1364"/>
                <a:gd name="T159" fmla="*/ 1286 h 128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364" h="1286">
                  <a:moveTo>
                    <a:pt x="0" y="503"/>
                  </a:moveTo>
                  <a:lnTo>
                    <a:pt x="370" y="537"/>
                  </a:lnTo>
                  <a:lnTo>
                    <a:pt x="421" y="0"/>
                  </a:lnTo>
                  <a:lnTo>
                    <a:pt x="717" y="17"/>
                  </a:lnTo>
                  <a:lnTo>
                    <a:pt x="707" y="248"/>
                  </a:lnTo>
                  <a:lnTo>
                    <a:pt x="736" y="272"/>
                  </a:lnTo>
                  <a:lnTo>
                    <a:pt x="763" y="272"/>
                  </a:lnTo>
                  <a:lnTo>
                    <a:pt x="785" y="294"/>
                  </a:lnTo>
                  <a:lnTo>
                    <a:pt x="829" y="305"/>
                  </a:lnTo>
                  <a:lnTo>
                    <a:pt x="919" y="344"/>
                  </a:lnTo>
                  <a:lnTo>
                    <a:pt x="934" y="327"/>
                  </a:lnTo>
                  <a:lnTo>
                    <a:pt x="992" y="361"/>
                  </a:lnTo>
                  <a:lnTo>
                    <a:pt x="1069" y="359"/>
                  </a:lnTo>
                  <a:lnTo>
                    <a:pt x="1121" y="344"/>
                  </a:lnTo>
                  <a:lnTo>
                    <a:pt x="1194" y="330"/>
                  </a:lnTo>
                  <a:lnTo>
                    <a:pt x="1261" y="366"/>
                  </a:lnTo>
                  <a:lnTo>
                    <a:pt x="1271" y="378"/>
                  </a:lnTo>
                  <a:lnTo>
                    <a:pt x="1306" y="378"/>
                  </a:lnTo>
                  <a:lnTo>
                    <a:pt x="1313" y="568"/>
                  </a:lnTo>
                  <a:lnTo>
                    <a:pt x="1364" y="661"/>
                  </a:lnTo>
                  <a:lnTo>
                    <a:pt x="1345" y="734"/>
                  </a:lnTo>
                  <a:lnTo>
                    <a:pt x="1349" y="795"/>
                  </a:lnTo>
                  <a:lnTo>
                    <a:pt x="1327" y="826"/>
                  </a:lnTo>
                  <a:lnTo>
                    <a:pt x="1335" y="836"/>
                  </a:lnTo>
                  <a:lnTo>
                    <a:pt x="1279" y="853"/>
                  </a:lnTo>
                  <a:lnTo>
                    <a:pt x="1235" y="858"/>
                  </a:lnTo>
                  <a:lnTo>
                    <a:pt x="1244" y="826"/>
                  </a:lnTo>
                  <a:lnTo>
                    <a:pt x="1220" y="845"/>
                  </a:lnTo>
                  <a:lnTo>
                    <a:pt x="1221" y="882"/>
                  </a:lnTo>
                  <a:lnTo>
                    <a:pt x="1191" y="921"/>
                  </a:lnTo>
                  <a:lnTo>
                    <a:pt x="1029" y="1003"/>
                  </a:lnTo>
                  <a:lnTo>
                    <a:pt x="979" y="1055"/>
                  </a:lnTo>
                  <a:lnTo>
                    <a:pt x="931" y="1169"/>
                  </a:lnTo>
                  <a:lnTo>
                    <a:pt x="970" y="1286"/>
                  </a:lnTo>
                  <a:lnTo>
                    <a:pt x="933" y="1286"/>
                  </a:lnTo>
                  <a:lnTo>
                    <a:pt x="758" y="1225"/>
                  </a:lnTo>
                  <a:lnTo>
                    <a:pt x="739" y="1174"/>
                  </a:lnTo>
                  <a:lnTo>
                    <a:pt x="720" y="1152"/>
                  </a:lnTo>
                  <a:lnTo>
                    <a:pt x="715" y="1084"/>
                  </a:lnTo>
                  <a:lnTo>
                    <a:pt x="681" y="1061"/>
                  </a:lnTo>
                  <a:lnTo>
                    <a:pt x="588" y="880"/>
                  </a:lnTo>
                  <a:lnTo>
                    <a:pt x="542" y="846"/>
                  </a:lnTo>
                  <a:lnTo>
                    <a:pt x="528" y="818"/>
                  </a:lnTo>
                  <a:lnTo>
                    <a:pt x="391" y="811"/>
                  </a:lnTo>
                  <a:lnTo>
                    <a:pt x="318" y="896"/>
                  </a:lnTo>
                  <a:lnTo>
                    <a:pt x="194" y="807"/>
                  </a:lnTo>
                  <a:lnTo>
                    <a:pt x="156" y="685"/>
                  </a:lnTo>
                  <a:lnTo>
                    <a:pt x="37" y="571"/>
                  </a:lnTo>
                  <a:lnTo>
                    <a:pt x="24" y="534"/>
                  </a:lnTo>
                  <a:lnTo>
                    <a:pt x="7" y="529"/>
                  </a:lnTo>
                  <a:lnTo>
                    <a:pt x="0" y="503"/>
                  </a:lnTo>
                  <a:close/>
                </a:path>
              </a:pathLst>
            </a:custGeom>
            <a:grpFill/>
            <a:ln w="12700">
              <a:solidFill>
                <a:schemeClr val="bg1"/>
              </a:solidFill>
              <a:round/>
              <a:headEnd/>
              <a:tailEnd/>
            </a:ln>
          </p:spPr>
          <p:txBody>
            <a:bodyPr/>
            <a:lstStyle/>
            <a:p>
              <a:pPr eaLnBrk="1" hangingPunct="1">
                <a:defRPr/>
              </a:pPr>
              <a:endParaRPr lang="en-US"/>
            </a:p>
          </p:txBody>
        </p:sp>
        <p:sp>
          <p:nvSpPr>
            <p:cNvPr id="20" name="Freeform 77">
              <a:extLst>
                <a:ext uri="{FF2B5EF4-FFF2-40B4-BE49-F238E27FC236}">
                  <a16:creationId xmlns:a16="http://schemas.microsoft.com/office/drawing/2014/main" id="{A94D013B-1AEA-9484-8B67-A623CD018A4F}"/>
                </a:ext>
              </a:extLst>
            </p:cNvPr>
            <p:cNvSpPr>
              <a:spLocks/>
            </p:cNvSpPr>
            <p:nvPr/>
          </p:nvSpPr>
          <p:spPr bwMode="auto">
            <a:xfrm>
              <a:off x="4448175" y="2109788"/>
              <a:ext cx="863600" cy="530225"/>
            </a:xfrm>
            <a:custGeom>
              <a:avLst/>
              <a:gdLst>
                <a:gd name="T0" fmla="*/ 34 w 642"/>
                <a:gd name="T1" fmla="*/ 0 h 394"/>
                <a:gd name="T2" fmla="*/ 593 w 642"/>
                <a:gd name="T3" fmla="*/ 29 h 394"/>
                <a:gd name="T4" fmla="*/ 596 w 642"/>
                <a:gd name="T5" fmla="*/ 128 h 394"/>
                <a:gd name="T6" fmla="*/ 621 w 642"/>
                <a:gd name="T7" fmla="*/ 209 h 394"/>
                <a:gd name="T8" fmla="*/ 625 w 642"/>
                <a:gd name="T9" fmla="*/ 311 h 394"/>
                <a:gd name="T10" fmla="*/ 642 w 642"/>
                <a:gd name="T11" fmla="*/ 394 h 394"/>
                <a:gd name="T12" fmla="*/ 304 w 642"/>
                <a:gd name="T13" fmla="*/ 384 h 394"/>
                <a:gd name="T14" fmla="*/ 0 w 642"/>
                <a:gd name="T15" fmla="*/ 362 h 394"/>
                <a:gd name="T16" fmla="*/ 34 w 642"/>
                <a:gd name="T17" fmla="*/ 0 h 394"/>
                <a:gd name="T18" fmla="*/ 34 w 642"/>
                <a:gd name="T19" fmla="*/ 0 h 39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42"/>
                <a:gd name="T31" fmla="*/ 0 h 394"/>
                <a:gd name="T32" fmla="*/ 642 w 642"/>
                <a:gd name="T33" fmla="*/ 394 h 39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42" h="394">
                  <a:moveTo>
                    <a:pt x="34" y="0"/>
                  </a:moveTo>
                  <a:lnTo>
                    <a:pt x="593" y="29"/>
                  </a:lnTo>
                  <a:lnTo>
                    <a:pt x="596" y="128"/>
                  </a:lnTo>
                  <a:lnTo>
                    <a:pt x="621" y="209"/>
                  </a:lnTo>
                  <a:lnTo>
                    <a:pt x="625" y="311"/>
                  </a:lnTo>
                  <a:lnTo>
                    <a:pt x="642" y="394"/>
                  </a:lnTo>
                  <a:lnTo>
                    <a:pt x="304" y="384"/>
                  </a:lnTo>
                  <a:lnTo>
                    <a:pt x="0" y="362"/>
                  </a:lnTo>
                  <a:lnTo>
                    <a:pt x="34" y="0"/>
                  </a:lnTo>
                  <a:close/>
                </a:path>
              </a:pathLst>
            </a:custGeom>
            <a:grpFill/>
            <a:ln w="12700">
              <a:solidFill>
                <a:schemeClr val="bg1"/>
              </a:solidFill>
              <a:round/>
              <a:headEnd/>
              <a:tailEnd/>
            </a:ln>
          </p:spPr>
          <p:txBody>
            <a:bodyPr/>
            <a:lstStyle/>
            <a:p>
              <a:pPr eaLnBrk="1" hangingPunct="1">
                <a:defRPr/>
              </a:pPr>
              <a:endParaRPr lang="en-US"/>
            </a:p>
          </p:txBody>
        </p:sp>
        <p:sp>
          <p:nvSpPr>
            <p:cNvPr id="21" name="Freeform 78">
              <a:extLst>
                <a:ext uri="{FF2B5EF4-FFF2-40B4-BE49-F238E27FC236}">
                  <a16:creationId xmlns:a16="http://schemas.microsoft.com/office/drawing/2014/main" id="{8DF43B4D-4DA3-E98D-9232-78A744BB54E2}"/>
                </a:ext>
              </a:extLst>
            </p:cNvPr>
            <p:cNvSpPr>
              <a:spLocks/>
            </p:cNvSpPr>
            <p:nvPr/>
          </p:nvSpPr>
          <p:spPr bwMode="auto">
            <a:xfrm>
              <a:off x="4402138" y="2597150"/>
              <a:ext cx="923925" cy="604838"/>
            </a:xfrm>
            <a:custGeom>
              <a:avLst/>
              <a:gdLst>
                <a:gd name="T0" fmla="*/ 34 w 686"/>
                <a:gd name="T1" fmla="*/ 0 h 449"/>
                <a:gd name="T2" fmla="*/ 338 w 686"/>
                <a:gd name="T3" fmla="*/ 22 h 449"/>
                <a:gd name="T4" fmla="*/ 676 w 686"/>
                <a:gd name="T5" fmla="*/ 32 h 449"/>
                <a:gd name="T6" fmla="*/ 654 w 686"/>
                <a:gd name="T7" fmla="*/ 75 h 449"/>
                <a:gd name="T8" fmla="*/ 686 w 686"/>
                <a:gd name="T9" fmla="*/ 105 h 449"/>
                <a:gd name="T10" fmla="*/ 684 w 686"/>
                <a:gd name="T11" fmla="*/ 326 h 449"/>
                <a:gd name="T12" fmla="*/ 671 w 686"/>
                <a:gd name="T13" fmla="*/ 325 h 449"/>
                <a:gd name="T14" fmla="*/ 672 w 686"/>
                <a:gd name="T15" fmla="*/ 353 h 449"/>
                <a:gd name="T16" fmla="*/ 683 w 686"/>
                <a:gd name="T17" fmla="*/ 376 h 449"/>
                <a:gd name="T18" fmla="*/ 676 w 686"/>
                <a:gd name="T19" fmla="*/ 396 h 449"/>
                <a:gd name="T20" fmla="*/ 683 w 686"/>
                <a:gd name="T21" fmla="*/ 449 h 449"/>
                <a:gd name="T22" fmla="*/ 667 w 686"/>
                <a:gd name="T23" fmla="*/ 443 h 449"/>
                <a:gd name="T24" fmla="*/ 650 w 686"/>
                <a:gd name="T25" fmla="*/ 423 h 449"/>
                <a:gd name="T26" fmla="*/ 589 w 686"/>
                <a:gd name="T27" fmla="*/ 403 h 449"/>
                <a:gd name="T28" fmla="*/ 530 w 686"/>
                <a:gd name="T29" fmla="*/ 406 h 449"/>
                <a:gd name="T30" fmla="*/ 496 w 686"/>
                <a:gd name="T31" fmla="*/ 381 h 449"/>
                <a:gd name="T32" fmla="*/ 0 w 686"/>
                <a:gd name="T33" fmla="*/ 352 h 449"/>
                <a:gd name="T34" fmla="*/ 34 w 686"/>
                <a:gd name="T35" fmla="*/ 0 h 449"/>
                <a:gd name="T36" fmla="*/ 34 w 686"/>
                <a:gd name="T37" fmla="*/ 0 h 44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686"/>
                <a:gd name="T58" fmla="*/ 0 h 449"/>
                <a:gd name="T59" fmla="*/ 686 w 686"/>
                <a:gd name="T60" fmla="*/ 449 h 449"/>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686" h="449">
                  <a:moveTo>
                    <a:pt x="34" y="0"/>
                  </a:moveTo>
                  <a:lnTo>
                    <a:pt x="338" y="22"/>
                  </a:lnTo>
                  <a:lnTo>
                    <a:pt x="676" y="32"/>
                  </a:lnTo>
                  <a:lnTo>
                    <a:pt x="654" y="75"/>
                  </a:lnTo>
                  <a:lnTo>
                    <a:pt x="686" y="105"/>
                  </a:lnTo>
                  <a:lnTo>
                    <a:pt x="684" y="326"/>
                  </a:lnTo>
                  <a:lnTo>
                    <a:pt x="671" y="325"/>
                  </a:lnTo>
                  <a:lnTo>
                    <a:pt x="672" y="353"/>
                  </a:lnTo>
                  <a:lnTo>
                    <a:pt x="683" y="376"/>
                  </a:lnTo>
                  <a:lnTo>
                    <a:pt x="676" y="396"/>
                  </a:lnTo>
                  <a:lnTo>
                    <a:pt x="683" y="449"/>
                  </a:lnTo>
                  <a:lnTo>
                    <a:pt x="667" y="443"/>
                  </a:lnTo>
                  <a:lnTo>
                    <a:pt x="650" y="423"/>
                  </a:lnTo>
                  <a:lnTo>
                    <a:pt x="589" y="403"/>
                  </a:lnTo>
                  <a:lnTo>
                    <a:pt x="530" y="406"/>
                  </a:lnTo>
                  <a:lnTo>
                    <a:pt x="496" y="381"/>
                  </a:lnTo>
                  <a:lnTo>
                    <a:pt x="0" y="352"/>
                  </a:lnTo>
                  <a:lnTo>
                    <a:pt x="34" y="0"/>
                  </a:lnTo>
                  <a:close/>
                </a:path>
              </a:pathLst>
            </a:custGeom>
            <a:grpFill/>
            <a:ln w="12700">
              <a:solidFill>
                <a:schemeClr val="bg1"/>
              </a:solidFill>
              <a:round/>
              <a:headEnd/>
              <a:tailEnd/>
            </a:ln>
          </p:spPr>
          <p:txBody>
            <a:bodyPr/>
            <a:lstStyle/>
            <a:p>
              <a:pPr eaLnBrk="1" hangingPunct="1">
                <a:defRPr/>
              </a:pPr>
              <a:endParaRPr lang="en-US"/>
            </a:p>
          </p:txBody>
        </p:sp>
        <p:sp>
          <p:nvSpPr>
            <p:cNvPr id="22" name="Freeform 79">
              <a:extLst>
                <a:ext uri="{FF2B5EF4-FFF2-40B4-BE49-F238E27FC236}">
                  <a16:creationId xmlns:a16="http://schemas.microsoft.com/office/drawing/2014/main" id="{2C1DE8E7-0C83-1D3B-3D47-EFDB17D33C27}"/>
                </a:ext>
              </a:extLst>
            </p:cNvPr>
            <p:cNvSpPr>
              <a:spLocks/>
            </p:cNvSpPr>
            <p:nvPr/>
          </p:nvSpPr>
          <p:spPr bwMode="auto">
            <a:xfrm>
              <a:off x="4371975" y="3070225"/>
              <a:ext cx="1084263" cy="528638"/>
            </a:xfrm>
            <a:custGeom>
              <a:avLst/>
              <a:gdLst>
                <a:gd name="T0" fmla="*/ 22 w 805"/>
                <a:gd name="T1" fmla="*/ 0 h 392"/>
                <a:gd name="T2" fmla="*/ 518 w 805"/>
                <a:gd name="T3" fmla="*/ 29 h 392"/>
                <a:gd name="T4" fmla="*/ 552 w 805"/>
                <a:gd name="T5" fmla="*/ 54 h 392"/>
                <a:gd name="T6" fmla="*/ 611 w 805"/>
                <a:gd name="T7" fmla="*/ 51 h 392"/>
                <a:gd name="T8" fmla="*/ 672 w 805"/>
                <a:gd name="T9" fmla="*/ 71 h 392"/>
                <a:gd name="T10" fmla="*/ 689 w 805"/>
                <a:gd name="T11" fmla="*/ 91 h 392"/>
                <a:gd name="T12" fmla="*/ 705 w 805"/>
                <a:gd name="T13" fmla="*/ 97 h 392"/>
                <a:gd name="T14" fmla="*/ 732 w 805"/>
                <a:gd name="T15" fmla="*/ 171 h 392"/>
                <a:gd name="T16" fmla="*/ 732 w 805"/>
                <a:gd name="T17" fmla="*/ 193 h 392"/>
                <a:gd name="T18" fmla="*/ 751 w 805"/>
                <a:gd name="T19" fmla="*/ 229 h 392"/>
                <a:gd name="T20" fmla="*/ 759 w 805"/>
                <a:gd name="T21" fmla="*/ 285 h 392"/>
                <a:gd name="T22" fmla="*/ 754 w 805"/>
                <a:gd name="T23" fmla="*/ 302 h 392"/>
                <a:gd name="T24" fmla="*/ 766 w 805"/>
                <a:gd name="T25" fmla="*/ 321 h 392"/>
                <a:gd name="T26" fmla="*/ 805 w 805"/>
                <a:gd name="T27" fmla="*/ 392 h 392"/>
                <a:gd name="T28" fmla="*/ 446 w 805"/>
                <a:gd name="T29" fmla="*/ 389 h 392"/>
                <a:gd name="T30" fmla="*/ 176 w 805"/>
                <a:gd name="T31" fmla="*/ 373 h 392"/>
                <a:gd name="T32" fmla="*/ 183 w 805"/>
                <a:gd name="T33" fmla="*/ 255 h 392"/>
                <a:gd name="T34" fmla="*/ 0 w 805"/>
                <a:gd name="T35" fmla="*/ 239 h 392"/>
                <a:gd name="T36" fmla="*/ 22 w 805"/>
                <a:gd name="T37" fmla="*/ 0 h 392"/>
                <a:gd name="T38" fmla="*/ 22 w 805"/>
                <a:gd name="T39" fmla="*/ 0 h 39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805"/>
                <a:gd name="T61" fmla="*/ 0 h 392"/>
                <a:gd name="T62" fmla="*/ 805 w 805"/>
                <a:gd name="T63" fmla="*/ 392 h 39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805" h="392">
                  <a:moveTo>
                    <a:pt x="22" y="0"/>
                  </a:moveTo>
                  <a:lnTo>
                    <a:pt x="518" y="29"/>
                  </a:lnTo>
                  <a:lnTo>
                    <a:pt x="552" y="54"/>
                  </a:lnTo>
                  <a:lnTo>
                    <a:pt x="611" y="51"/>
                  </a:lnTo>
                  <a:lnTo>
                    <a:pt x="672" y="71"/>
                  </a:lnTo>
                  <a:lnTo>
                    <a:pt x="689" y="91"/>
                  </a:lnTo>
                  <a:lnTo>
                    <a:pt x="705" y="97"/>
                  </a:lnTo>
                  <a:lnTo>
                    <a:pt x="732" y="171"/>
                  </a:lnTo>
                  <a:lnTo>
                    <a:pt x="732" y="193"/>
                  </a:lnTo>
                  <a:lnTo>
                    <a:pt x="751" y="229"/>
                  </a:lnTo>
                  <a:lnTo>
                    <a:pt x="759" y="285"/>
                  </a:lnTo>
                  <a:lnTo>
                    <a:pt x="754" y="302"/>
                  </a:lnTo>
                  <a:lnTo>
                    <a:pt x="766" y="321"/>
                  </a:lnTo>
                  <a:lnTo>
                    <a:pt x="805" y="392"/>
                  </a:lnTo>
                  <a:lnTo>
                    <a:pt x="446" y="389"/>
                  </a:lnTo>
                  <a:lnTo>
                    <a:pt x="176" y="373"/>
                  </a:lnTo>
                  <a:lnTo>
                    <a:pt x="183" y="255"/>
                  </a:lnTo>
                  <a:lnTo>
                    <a:pt x="0" y="239"/>
                  </a:lnTo>
                  <a:lnTo>
                    <a:pt x="22" y="0"/>
                  </a:lnTo>
                  <a:close/>
                </a:path>
              </a:pathLst>
            </a:custGeom>
            <a:grpFill/>
            <a:ln w="12700">
              <a:solidFill>
                <a:schemeClr val="bg1"/>
              </a:solidFill>
              <a:round/>
              <a:headEnd/>
              <a:tailEnd/>
            </a:ln>
          </p:spPr>
          <p:txBody>
            <a:bodyPr/>
            <a:lstStyle/>
            <a:p>
              <a:pPr eaLnBrk="1" hangingPunct="1">
                <a:defRPr/>
              </a:pPr>
              <a:endParaRPr lang="en-US"/>
            </a:p>
          </p:txBody>
        </p:sp>
        <p:sp>
          <p:nvSpPr>
            <p:cNvPr id="23" name="Freeform 80">
              <a:extLst>
                <a:ext uri="{FF2B5EF4-FFF2-40B4-BE49-F238E27FC236}">
                  <a16:creationId xmlns:a16="http://schemas.microsoft.com/office/drawing/2014/main" id="{CA301C9C-77E3-C149-F760-DF695FB0F2A3}"/>
                </a:ext>
              </a:extLst>
            </p:cNvPr>
            <p:cNvSpPr>
              <a:spLocks/>
            </p:cNvSpPr>
            <p:nvPr/>
          </p:nvSpPr>
          <p:spPr bwMode="auto">
            <a:xfrm>
              <a:off x="4575175" y="3573463"/>
              <a:ext cx="976313" cy="512762"/>
            </a:xfrm>
            <a:custGeom>
              <a:avLst/>
              <a:gdLst>
                <a:gd name="T0" fmla="*/ 25 w 725"/>
                <a:gd name="T1" fmla="*/ 0 h 381"/>
                <a:gd name="T2" fmla="*/ 295 w 725"/>
                <a:gd name="T3" fmla="*/ 16 h 381"/>
                <a:gd name="T4" fmla="*/ 654 w 725"/>
                <a:gd name="T5" fmla="*/ 19 h 381"/>
                <a:gd name="T6" fmla="*/ 674 w 725"/>
                <a:gd name="T7" fmla="*/ 36 h 381"/>
                <a:gd name="T8" fmla="*/ 684 w 725"/>
                <a:gd name="T9" fmla="*/ 33 h 381"/>
                <a:gd name="T10" fmla="*/ 698 w 725"/>
                <a:gd name="T11" fmla="*/ 51 h 381"/>
                <a:gd name="T12" fmla="*/ 686 w 725"/>
                <a:gd name="T13" fmla="*/ 51 h 381"/>
                <a:gd name="T14" fmla="*/ 674 w 725"/>
                <a:gd name="T15" fmla="*/ 77 h 381"/>
                <a:gd name="T16" fmla="*/ 703 w 725"/>
                <a:gd name="T17" fmla="*/ 118 h 381"/>
                <a:gd name="T18" fmla="*/ 725 w 725"/>
                <a:gd name="T19" fmla="*/ 123 h 381"/>
                <a:gd name="T20" fmla="*/ 722 w 725"/>
                <a:gd name="T21" fmla="*/ 379 h 381"/>
                <a:gd name="T22" fmla="*/ 414 w 725"/>
                <a:gd name="T23" fmla="*/ 381 h 381"/>
                <a:gd name="T24" fmla="*/ 0 w 725"/>
                <a:gd name="T25" fmla="*/ 362 h 381"/>
                <a:gd name="T26" fmla="*/ 25 w 725"/>
                <a:gd name="T27" fmla="*/ 0 h 381"/>
                <a:gd name="T28" fmla="*/ 25 w 725"/>
                <a:gd name="T29" fmla="*/ 0 h 38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725"/>
                <a:gd name="T46" fmla="*/ 0 h 381"/>
                <a:gd name="T47" fmla="*/ 725 w 725"/>
                <a:gd name="T48" fmla="*/ 381 h 38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725" h="381">
                  <a:moveTo>
                    <a:pt x="25" y="0"/>
                  </a:moveTo>
                  <a:lnTo>
                    <a:pt x="295" y="16"/>
                  </a:lnTo>
                  <a:lnTo>
                    <a:pt x="654" y="19"/>
                  </a:lnTo>
                  <a:lnTo>
                    <a:pt x="674" y="36"/>
                  </a:lnTo>
                  <a:lnTo>
                    <a:pt x="684" y="33"/>
                  </a:lnTo>
                  <a:lnTo>
                    <a:pt x="698" y="51"/>
                  </a:lnTo>
                  <a:lnTo>
                    <a:pt x="686" y="51"/>
                  </a:lnTo>
                  <a:lnTo>
                    <a:pt x="674" y="77"/>
                  </a:lnTo>
                  <a:lnTo>
                    <a:pt x="703" y="118"/>
                  </a:lnTo>
                  <a:lnTo>
                    <a:pt x="725" y="123"/>
                  </a:lnTo>
                  <a:lnTo>
                    <a:pt x="722" y="379"/>
                  </a:lnTo>
                  <a:lnTo>
                    <a:pt x="414" y="381"/>
                  </a:lnTo>
                  <a:lnTo>
                    <a:pt x="0" y="362"/>
                  </a:lnTo>
                  <a:lnTo>
                    <a:pt x="25" y="0"/>
                  </a:lnTo>
                  <a:close/>
                </a:path>
              </a:pathLst>
            </a:custGeom>
            <a:grpFill/>
            <a:ln w="12700">
              <a:solidFill>
                <a:schemeClr val="bg1"/>
              </a:solidFill>
              <a:round/>
              <a:headEnd/>
              <a:tailEnd/>
            </a:ln>
          </p:spPr>
          <p:txBody>
            <a:bodyPr/>
            <a:lstStyle/>
            <a:p>
              <a:pPr eaLnBrk="1" hangingPunct="1">
                <a:defRPr/>
              </a:pPr>
              <a:endParaRPr lang="en-US"/>
            </a:p>
          </p:txBody>
        </p:sp>
        <p:sp>
          <p:nvSpPr>
            <p:cNvPr id="24" name="Freeform 81">
              <a:extLst>
                <a:ext uri="{FF2B5EF4-FFF2-40B4-BE49-F238E27FC236}">
                  <a16:creationId xmlns:a16="http://schemas.microsoft.com/office/drawing/2014/main" id="{C981F16D-9F40-497F-7430-068FAC2A2258}"/>
                </a:ext>
              </a:extLst>
            </p:cNvPr>
            <p:cNvSpPr>
              <a:spLocks/>
            </p:cNvSpPr>
            <p:nvPr/>
          </p:nvSpPr>
          <p:spPr bwMode="auto">
            <a:xfrm>
              <a:off x="4443413" y="4052888"/>
              <a:ext cx="1133475" cy="576262"/>
            </a:xfrm>
            <a:custGeom>
              <a:avLst/>
              <a:gdLst>
                <a:gd name="T0" fmla="*/ 5 w 843"/>
                <a:gd name="T1" fmla="*/ 0 h 428"/>
                <a:gd name="T2" fmla="*/ 99 w 843"/>
                <a:gd name="T3" fmla="*/ 6 h 428"/>
                <a:gd name="T4" fmla="*/ 513 w 843"/>
                <a:gd name="T5" fmla="*/ 25 h 428"/>
                <a:gd name="T6" fmla="*/ 821 w 843"/>
                <a:gd name="T7" fmla="*/ 23 h 428"/>
                <a:gd name="T8" fmla="*/ 824 w 843"/>
                <a:gd name="T9" fmla="*/ 86 h 428"/>
                <a:gd name="T10" fmla="*/ 843 w 843"/>
                <a:gd name="T11" fmla="*/ 220 h 428"/>
                <a:gd name="T12" fmla="*/ 840 w 843"/>
                <a:gd name="T13" fmla="*/ 428 h 428"/>
                <a:gd name="T14" fmla="*/ 773 w 843"/>
                <a:gd name="T15" fmla="*/ 392 h 428"/>
                <a:gd name="T16" fmla="*/ 700 w 843"/>
                <a:gd name="T17" fmla="*/ 406 h 428"/>
                <a:gd name="T18" fmla="*/ 648 w 843"/>
                <a:gd name="T19" fmla="*/ 421 h 428"/>
                <a:gd name="T20" fmla="*/ 571 w 843"/>
                <a:gd name="T21" fmla="*/ 423 h 428"/>
                <a:gd name="T22" fmla="*/ 513 w 843"/>
                <a:gd name="T23" fmla="*/ 389 h 428"/>
                <a:gd name="T24" fmla="*/ 498 w 843"/>
                <a:gd name="T25" fmla="*/ 406 h 428"/>
                <a:gd name="T26" fmla="*/ 408 w 843"/>
                <a:gd name="T27" fmla="*/ 367 h 428"/>
                <a:gd name="T28" fmla="*/ 364 w 843"/>
                <a:gd name="T29" fmla="*/ 356 h 428"/>
                <a:gd name="T30" fmla="*/ 342 w 843"/>
                <a:gd name="T31" fmla="*/ 336 h 428"/>
                <a:gd name="T32" fmla="*/ 315 w 843"/>
                <a:gd name="T33" fmla="*/ 334 h 428"/>
                <a:gd name="T34" fmla="*/ 286 w 843"/>
                <a:gd name="T35" fmla="*/ 310 h 428"/>
                <a:gd name="T36" fmla="*/ 296 w 843"/>
                <a:gd name="T37" fmla="*/ 79 h 428"/>
                <a:gd name="T38" fmla="*/ 0 w 843"/>
                <a:gd name="T39" fmla="*/ 62 h 428"/>
                <a:gd name="T40" fmla="*/ 5 w 843"/>
                <a:gd name="T41" fmla="*/ 0 h 428"/>
                <a:gd name="T42" fmla="*/ 5 w 843"/>
                <a:gd name="T43" fmla="*/ 0 h 42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843"/>
                <a:gd name="T67" fmla="*/ 0 h 428"/>
                <a:gd name="T68" fmla="*/ 843 w 843"/>
                <a:gd name="T69" fmla="*/ 428 h 42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843" h="428">
                  <a:moveTo>
                    <a:pt x="5" y="0"/>
                  </a:moveTo>
                  <a:lnTo>
                    <a:pt x="99" y="6"/>
                  </a:lnTo>
                  <a:lnTo>
                    <a:pt x="513" y="25"/>
                  </a:lnTo>
                  <a:lnTo>
                    <a:pt x="821" y="23"/>
                  </a:lnTo>
                  <a:lnTo>
                    <a:pt x="824" y="86"/>
                  </a:lnTo>
                  <a:lnTo>
                    <a:pt x="843" y="220"/>
                  </a:lnTo>
                  <a:lnTo>
                    <a:pt x="840" y="428"/>
                  </a:lnTo>
                  <a:lnTo>
                    <a:pt x="773" y="392"/>
                  </a:lnTo>
                  <a:lnTo>
                    <a:pt x="700" y="406"/>
                  </a:lnTo>
                  <a:lnTo>
                    <a:pt x="648" y="421"/>
                  </a:lnTo>
                  <a:lnTo>
                    <a:pt x="571" y="423"/>
                  </a:lnTo>
                  <a:lnTo>
                    <a:pt x="513" y="389"/>
                  </a:lnTo>
                  <a:lnTo>
                    <a:pt x="498" y="406"/>
                  </a:lnTo>
                  <a:lnTo>
                    <a:pt x="408" y="367"/>
                  </a:lnTo>
                  <a:lnTo>
                    <a:pt x="364" y="356"/>
                  </a:lnTo>
                  <a:lnTo>
                    <a:pt x="342" y="336"/>
                  </a:lnTo>
                  <a:lnTo>
                    <a:pt x="315" y="334"/>
                  </a:lnTo>
                  <a:lnTo>
                    <a:pt x="286" y="310"/>
                  </a:lnTo>
                  <a:lnTo>
                    <a:pt x="296" y="79"/>
                  </a:lnTo>
                  <a:lnTo>
                    <a:pt x="0" y="62"/>
                  </a:lnTo>
                  <a:lnTo>
                    <a:pt x="5" y="0"/>
                  </a:lnTo>
                  <a:close/>
                </a:path>
              </a:pathLst>
            </a:custGeom>
            <a:grpFill/>
            <a:ln w="12700">
              <a:solidFill>
                <a:schemeClr val="bg1"/>
              </a:solidFill>
              <a:round/>
              <a:headEnd/>
              <a:tailEnd/>
            </a:ln>
          </p:spPr>
          <p:txBody>
            <a:bodyPr/>
            <a:lstStyle/>
            <a:p>
              <a:pPr eaLnBrk="1" hangingPunct="1">
                <a:defRPr/>
              </a:pPr>
              <a:endParaRPr lang="en-US"/>
            </a:p>
          </p:txBody>
        </p:sp>
        <p:sp>
          <p:nvSpPr>
            <p:cNvPr id="25" name="Freeform 82">
              <a:extLst>
                <a:ext uri="{FF2B5EF4-FFF2-40B4-BE49-F238E27FC236}">
                  <a16:creationId xmlns:a16="http://schemas.microsoft.com/office/drawing/2014/main" id="{374795E0-A7D3-9059-4D81-BFB4CFB4973A}"/>
                </a:ext>
              </a:extLst>
            </p:cNvPr>
            <p:cNvSpPr>
              <a:spLocks/>
            </p:cNvSpPr>
            <p:nvPr/>
          </p:nvSpPr>
          <p:spPr bwMode="auto">
            <a:xfrm>
              <a:off x="5246688" y="2105025"/>
              <a:ext cx="854075" cy="930275"/>
            </a:xfrm>
            <a:custGeom>
              <a:avLst/>
              <a:gdLst>
                <a:gd name="T0" fmla="*/ 3 w 635"/>
                <a:gd name="T1" fmla="*/ 131 h 691"/>
                <a:gd name="T2" fmla="*/ 28 w 635"/>
                <a:gd name="T3" fmla="*/ 212 h 691"/>
                <a:gd name="T4" fmla="*/ 32 w 635"/>
                <a:gd name="T5" fmla="*/ 314 h 691"/>
                <a:gd name="T6" fmla="*/ 49 w 635"/>
                <a:gd name="T7" fmla="*/ 397 h 691"/>
                <a:gd name="T8" fmla="*/ 27 w 635"/>
                <a:gd name="T9" fmla="*/ 440 h 691"/>
                <a:gd name="T10" fmla="*/ 59 w 635"/>
                <a:gd name="T11" fmla="*/ 470 h 691"/>
                <a:gd name="T12" fmla="*/ 57 w 635"/>
                <a:gd name="T13" fmla="*/ 691 h 691"/>
                <a:gd name="T14" fmla="*/ 521 w 635"/>
                <a:gd name="T15" fmla="*/ 683 h 691"/>
                <a:gd name="T16" fmla="*/ 514 w 635"/>
                <a:gd name="T17" fmla="*/ 639 h 691"/>
                <a:gd name="T18" fmla="*/ 463 w 635"/>
                <a:gd name="T19" fmla="*/ 601 h 691"/>
                <a:gd name="T20" fmla="*/ 440 w 635"/>
                <a:gd name="T21" fmla="*/ 574 h 691"/>
                <a:gd name="T22" fmla="*/ 377 w 635"/>
                <a:gd name="T23" fmla="*/ 535 h 691"/>
                <a:gd name="T24" fmla="*/ 378 w 635"/>
                <a:gd name="T25" fmla="*/ 472 h 691"/>
                <a:gd name="T26" fmla="*/ 365 w 635"/>
                <a:gd name="T27" fmla="*/ 430 h 691"/>
                <a:gd name="T28" fmla="*/ 416 w 635"/>
                <a:gd name="T29" fmla="*/ 368 h 691"/>
                <a:gd name="T30" fmla="*/ 412 w 635"/>
                <a:gd name="T31" fmla="*/ 307 h 691"/>
                <a:gd name="T32" fmla="*/ 497 w 635"/>
                <a:gd name="T33" fmla="*/ 244 h 691"/>
                <a:gd name="T34" fmla="*/ 518 w 635"/>
                <a:gd name="T35" fmla="*/ 209 h 691"/>
                <a:gd name="T36" fmla="*/ 635 w 635"/>
                <a:gd name="T37" fmla="*/ 148 h 691"/>
                <a:gd name="T38" fmla="*/ 582 w 635"/>
                <a:gd name="T39" fmla="*/ 126 h 691"/>
                <a:gd name="T40" fmla="*/ 536 w 635"/>
                <a:gd name="T41" fmla="*/ 131 h 691"/>
                <a:gd name="T42" fmla="*/ 526 w 635"/>
                <a:gd name="T43" fmla="*/ 114 h 691"/>
                <a:gd name="T44" fmla="*/ 441 w 635"/>
                <a:gd name="T45" fmla="*/ 112 h 691"/>
                <a:gd name="T46" fmla="*/ 385 w 635"/>
                <a:gd name="T47" fmla="*/ 95 h 691"/>
                <a:gd name="T48" fmla="*/ 268 w 635"/>
                <a:gd name="T49" fmla="*/ 83 h 691"/>
                <a:gd name="T50" fmla="*/ 251 w 635"/>
                <a:gd name="T51" fmla="*/ 63 h 691"/>
                <a:gd name="T52" fmla="*/ 203 w 635"/>
                <a:gd name="T53" fmla="*/ 44 h 691"/>
                <a:gd name="T54" fmla="*/ 195 w 635"/>
                <a:gd name="T55" fmla="*/ 0 h 691"/>
                <a:gd name="T56" fmla="*/ 166 w 635"/>
                <a:gd name="T57" fmla="*/ 0 h 691"/>
                <a:gd name="T58" fmla="*/ 166 w 635"/>
                <a:gd name="T59" fmla="*/ 32 h 691"/>
                <a:gd name="T60" fmla="*/ 0 w 635"/>
                <a:gd name="T61" fmla="*/ 32 h 691"/>
                <a:gd name="T62" fmla="*/ 3 w 635"/>
                <a:gd name="T63" fmla="*/ 131 h 691"/>
                <a:gd name="T64" fmla="*/ 3 w 635"/>
                <a:gd name="T65" fmla="*/ 131 h 6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35"/>
                <a:gd name="T100" fmla="*/ 0 h 691"/>
                <a:gd name="T101" fmla="*/ 635 w 635"/>
                <a:gd name="T102" fmla="*/ 691 h 6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35" h="691">
                  <a:moveTo>
                    <a:pt x="3" y="131"/>
                  </a:moveTo>
                  <a:lnTo>
                    <a:pt x="28" y="212"/>
                  </a:lnTo>
                  <a:lnTo>
                    <a:pt x="32" y="314"/>
                  </a:lnTo>
                  <a:lnTo>
                    <a:pt x="49" y="397"/>
                  </a:lnTo>
                  <a:lnTo>
                    <a:pt x="27" y="440"/>
                  </a:lnTo>
                  <a:lnTo>
                    <a:pt x="59" y="470"/>
                  </a:lnTo>
                  <a:lnTo>
                    <a:pt x="57" y="691"/>
                  </a:lnTo>
                  <a:lnTo>
                    <a:pt x="521" y="683"/>
                  </a:lnTo>
                  <a:lnTo>
                    <a:pt x="514" y="639"/>
                  </a:lnTo>
                  <a:lnTo>
                    <a:pt x="463" y="601"/>
                  </a:lnTo>
                  <a:lnTo>
                    <a:pt x="440" y="574"/>
                  </a:lnTo>
                  <a:lnTo>
                    <a:pt x="377" y="535"/>
                  </a:lnTo>
                  <a:lnTo>
                    <a:pt x="378" y="472"/>
                  </a:lnTo>
                  <a:lnTo>
                    <a:pt x="365" y="430"/>
                  </a:lnTo>
                  <a:lnTo>
                    <a:pt x="416" y="368"/>
                  </a:lnTo>
                  <a:lnTo>
                    <a:pt x="412" y="307"/>
                  </a:lnTo>
                  <a:lnTo>
                    <a:pt x="497" y="244"/>
                  </a:lnTo>
                  <a:lnTo>
                    <a:pt x="518" y="209"/>
                  </a:lnTo>
                  <a:lnTo>
                    <a:pt x="635" y="148"/>
                  </a:lnTo>
                  <a:lnTo>
                    <a:pt x="582" y="126"/>
                  </a:lnTo>
                  <a:lnTo>
                    <a:pt x="536" y="131"/>
                  </a:lnTo>
                  <a:lnTo>
                    <a:pt x="526" y="114"/>
                  </a:lnTo>
                  <a:lnTo>
                    <a:pt x="441" y="112"/>
                  </a:lnTo>
                  <a:lnTo>
                    <a:pt x="385" y="95"/>
                  </a:lnTo>
                  <a:lnTo>
                    <a:pt x="268" y="83"/>
                  </a:lnTo>
                  <a:lnTo>
                    <a:pt x="251" y="63"/>
                  </a:lnTo>
                  <a:lnTo>
                    <a:pt x="203" y="44"/>
                  </a:lnTo>
                  <a:lnTo>
                    <a:pt x="195" y="0"/>
                  </a:lnTo>
                  <a:lnTo>
                    <a:pt x="166" y="0"/>
                  </a:lnTo>
                  <a:lnTo>
                    <a:pt x="166" y="32"/>
                  </a:lnTo>
                  <a:lnTo>
                    <a:pt x="0" y="32"/>
                  </a:lnTo>
                  <a:lnTo>
                    <a:pt x="3" y="131"/>
                  </a:lnTo>
                  <a:close/>
                </a:path>
              </a:pathLst>
            </a:custGeom>
            <a:grpFill/>
            <a:ln w="12700">
              <a:solidFill>
                <a:schemeClr val="bg1"/>
              </a:solidFill>
              <a:round/>
              <a:headEnd/>
              <a:tailEnd/>
            </a:ln>
          </p:spPr>
          <p:txBody>
            <a:bodyPr/>
            <a:lstStyle/>
            <a:p>
              <a:pPr eaLnBrk="1" hangingPunct="1">
                <a:defRPr/>
              </a:pPr>
              <a:endParaRPr lang="en-US"/>
            </a:p>
          </p:txBody>
        </p:sp>
        <p:sp>
          <p:nvSpPr>
            <p:cNvPr id="26" name="Freeform 83">
              <a:extLst>
                <a:ext uri="{FF2B5EF4-FFF2-40B4-BE49-F238E27FC236}">
                  <a16:creationId xmlns:a16="http://schemas.microsoft.com/office/drawing/2014/main" id="{F655CBBE-2E72-845C-ECCC-BA6C390B541B}"/>
                </a:ext>
              </a:extLst>
            </p:cNvPr>
            <p:cNvSpPr>
              <a:spLocks/>
            </p:cNvSpPr>
            <p:nvPr/>
          </p:nvSpPr>
          <p:spPr bwMode="auto">
            <a:xfrm>
              <a:off x="5305425" y="3025775"/>
              <a:ext cx="784225" cy="504825"/>
            </a:xfrm>
            <a:custGeom>
              <a:avLst/>
              <a:gdLst>
                <a:gd name="T0" fmla="*/ 1 w 582"/>
                <a:gd name="T1" fmla="*/ 35 h 375"/>
                <a:gd name="T2" fmla="*/ 12 w 582"/>
                <a:gd name="T3" fmla="*/ 58 h 375"/>
                <a:gd name="T4" fmla="*/ 5 w 582"/>
                <a:gd name="T5" fmla="*/ 78 h 375"/>
                <a:gd name="T6" fmla="*/ 12 w 582"/>
                <a:gd name="T7" fmla="*/ 131 h 375"/>
                <a:gd name="T8" fmla="*/ 39 w 582"/>
                <a:gd name="T9" fmla="*/ 205 h 375"/>
                <a:gd name="T10" fmla="*/ 39 w 582"/>
                <a:gd name="T11" fmla="*/ 227 h 375"/>
                <a:gd name="T12" fmla="*/ 58 w 582"/>
                <a:gd name="T13" fmla="*/ 263 h 375"/>
                <a:gd name="T14" fmla="*/ 66 w 582"/>
                <a:gd name="T15" fmla="*/ 319 h 375"/>
                <a:gd name="T16" fmla="*/ 61 w 582"/>
                <a:gd name="T17" fmla="*/ 336 h 375"/>
                <a:gd name="T18" fmla="*/ 73 w 582"/>
                <a:gd name="T19" fmla="*/ 355 h 375"/>
                <a:gd name="T20" fmla="*/ 450 w 582"/>
                <a:gd name="T21" fmla="*/ 346 h 375"/>
                <a:gd name="T22" fmla="*/ 477 w 582"/>
                <a:gd name="T23" fmla="*/ 375 h 375"/>
                <a:gd name="T24" fmla="*/ 516 w 582"/>
                <a:gd name="T25" fmla="*/ 290 h 375"/>
                <a:gd name="T26" fmla="*/ 504 w 582"/>
                <a:gd name="T27" fmla="*/ 258 h 375"/>
                <a:gd name="T28" fmla="*/ 571 w 582"/>
                <a:gd name="T29" fmla="*/ 207 h 375"/>
                <a:gd name="T30" fmla="*/ 582 w 582"/>
                <a:gd name="T31" fmla="*/ 170 h 375"/>
                <a:gd name="T32" fmla="*/ 535 w 582"/>
                <a:gd name="T33" fmla="*/ 115 h 375"/>
                <a:gd name="T34" fmla="*/ 487 w 582"/>
                <a:gd name="T35" fmla="*/ 59 h 375"/>
                <a:gd name="T36" fmla="*/ 477 w 582"/>
                <a:gd name="T37" fmla="*/ 0 h 375"/>
                <a:gd name="T38" fmla="*/ 13 w 582"/>
                <a:gd name="T39" fmla="*/ 8 h 375"/>
                <a:gd name="T40" fmla="*/ 0 w 582"/>
                <a:gd name="T41" fmla="*/ 7 h 375"/>
                <a:gd name="T42" fmla="*/ 1 w 582"/>
                <a:gd name="T43" fmla="*/ 35 h 375"/>
                <a:gd name="T44" fmla="*/ 1 w 582"/>
                <a:gd name="T45" fmla="*/ 35 h 37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82"/>
                <a:gd name="T70" fmla="*/ 0 h 375"/>
                <a:gd name="T71" fmla="*/ 582 w 582"/>
                <a:gd name="T72" fmla="*/ 375 h 37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82" h="375">
                  <a:moveTo>
                    <a:pt x="1" y="35"/>
                  </a:moveTo>
                  <a:lnTo>
                    <a:pt x="12" y="58"/>
                  </a:lnTo>
                  <a:lnTo>
                    <a:pt x="5" y="78"/>
                  </a:lnTo>
                  <a:lnTo>
                    <a:pt x="12" y="131"/>
                  </a:lnTo>
                  <a:lnTo>
                    <a:pt x="39" y="205"/>
                  </a:lnTo>
                  <a:lnTo>
                    <a:pt x="39" y="227"/>
                  </a:lnTo>
                  <a:lnTo>
                    <a:pt x="58" y="263"/>
                  </a:lnTo>
                  <a:lnTo>
                    <a:pt x="66" y="319"/>
                  </a:lnTo>
                  <a:lnTo>
                    <a:pt x="61" y="336"/>
                  </a:lnTo>
                  <a:lnTo>
                    <a:pt x="73" y="355"/>
                  </a:lnTo>
                  <a:lnTo>
                    <a:pt x="450" y="346"/>
                  </a:lnTo>
                  <a:lnTo>
                    <a:pt x="477" y="375"/>
                  </a:lnTo>
                  <a:lnTo>
                    <a:pt x="516" y="290"/>
                  </a:lnTo>
                  <a:lnTo>
                    <a:pt x="504" y="258"/>
                  </a:lnTo>
                  <a:lnTo>
                    <a:pt x="571" y="207"/>
                  </a:lnTo>
                  <a:lnTo>
                    <a:pt x="582" y="170"/>
                  </a:lnTo>
                  <a:lnTo>
                    <a:pt x="535" y="115"/>
                  </a:lnTo>
                  <a:lnTo>
                    <a:pt x="487" y="59"/>
                  </a:lnTo>
                  <a:lnTo>
                    <a:pt x="477" y="0"/>
                  </a:lnTo>
                  <a:lnTo>
                    <a:pt x="13" y="8"/>
                  </a:lnTo>
                  <a:lnTo>
                    <a:pt x="0" y="7"/>
                  </a:lnTo>
                  <a:lnTo>
                    <a:pt x="1" y="35"/>
                  </a:lnTo>
                  <a:close/>
                </a:path>
              </a:pathLst>
            </a:custGeom>
            <a:grpFill/>
            <a:ln w="12700">
              <a:solidFill>
                <a:schemeClr val="bg1"/>
              </a:solidFill>
              <a:round/>
              <a:headEnd/>
              <a:tailEnd/>
            </a:ln>
          </p:spPr>
          <p:txBody>
            <a:bodyPr/>
            <a:lstStyle/>
            <a:p>
              <a:pPr eaLnBrk="1" hangingPunct="1">
                <a:defRPr/>
              </a:pPr>
              <a:endParaRPr lang="en-US"/>
            </a:p>
          </p:txBody>
        </p:sp>
        <p:sp>
          <p:nvSpPr>
            <p:cNvPr id="27" name="Freeform 84">
              <a:extLst>
                <a:ext uri="{FF2B5EF4-FFF2-40B4-BE49-F238E27FC236}">
                  <a16:creationId xmlns:a16="http://schemas.microsoft.com/office/drawing/2014/main" id="{AC465DC7-20B9-65A8-0908-AFC312FA3AA5}"/>
                </a:ext>
              </a:extLst>
            </p:cNvPr>
            <p:cNvSpPr>
              <a:spLocks/>
            </p:cNvSpPr>
            <p:nvPr/>
          </p:nvSpPr>
          <p:spPr bwMode="auto">
            <a:xfrm>
              <a:off x="5403850" y="3490913"/>
              <a:ext cx="873125" cy="741362"/>
            </a:xfrm>
            <a:custGeom>
              <a:avLst/>
              <a:gdLst>
                <a:gd name="T0" fmla="*/ 39 w 649"/>
                <a:gd name="T1" fmla="*/ 80 h 551"/>
                <a:gd name="T2" fmla="*/ 59 w 649"/>
                <a:gd name="T3" fmla="*/ 97 h 551"/>
                <a:gd name="T4" fmla="*/ 69 w 649"/>
                <a:gd name="T5" fmla="*/ 94 h 551"/>
                <a:gd name="T6" fmla="*/ 83 w 649"/>
                <a:gd name="T7" fmla="*/ 112 h 551"/>
                <a:gd name="T8" fmla="*/ 71 w 649"/>
                <a:gd name="T9" fmla="*/ 112 h 551"/>
                <a:gd name="T10" fmla="*/ 59 w 649"/>
                <a:gd name="T11" fmla="*/ 138 h 551"/>
                <a:gd name="T12" fmla="*/ 88 w 649"/>
                <a:gd name="T13" fmla="*/ 179 h 551"/>
                <a:gd name="T14" fmla="*/ 110 w 649"/>
                <a:gd name="T15" fmla="*/ 184 h 551"/>
                <a:gd name="T16" fmla="*/ 107 w 649"/>
                <a:gd name="T17" fmla="*/ 440 h 551"/>
                <a:gd name="T18" fmla="*/ 110 w 649"/>
                <a:gd name="T19" fmla="*/ 503 h 551"/>
                <a:gd name="T20" fmla="*/ 542 w 649"/>
                <a:gd name="T21" fmla="*/ 490 h 551"/>
                <a:gd name="T22" fmla="*/ 547 w 649"/>
                <a:gd name="T23" fmla="*/ 527 h 551"/>
                <a:gd name="T24" fmla="*/ 528 w 649"/>
                <a:gd name="T25" fmla="*/ 551 h 551"/>
                <a:gd name="T26" fmla="*/ 594 w 649"/>
                <a:gd name="T27" fmla="*/ 547 h 551"/>
                <a:gd name="T28" fmla="*/ 606 w 649"/>
                <a:gd name="T29" fmla="*/ 527 h 551"/>
                <a:gd name="T30" fmla="*/ 606 w 649"/>
                <a:gd name="T31" fmla="*/ 503 h 551"/>
                <a:gd name="T32" fmla="*/ 623 w 649"/>
                <a:gd name="T33" fmla="*/ 486 h 551"/>
                <a:gd name="T34" fmla="*/ 627 w 649"/>
                <a:gd name="T35" fmla="*/ 468 h 551"/>
                <a:gd name="T36" fmla="*/ 644 w 649"/>
                <a:gd name="T37" fmla="*/ 466 h 551"/>
                <a:gd name="T38" fmla="*/ 649 w 649"/>
                <a:gd name="T39" fmla="*/ 428 h 551"/>
                <a:gd name="T40" fmla="*/ 625 w 649"/>
                <a:gd name="T41" fmla="*/ 423 h 551"/>
                <a:gd name="T42" fmla="*/ 610 w 649"/>
                <a:gd name="T43" fmla="*/ 396 h 551"/>
                <a:gd name="T44" fmla="*/ 586 w 649"/>
                <a:gd name="T45" fmla="*/ 330 h 551"/>
                <a:gd name="T46" fmla="*/ 559 w 649"/>
                <a:gd name="T47" fmla="*/ 321 h 551"/>
                <a:gd name="T48" fmla="*/ 528 w 649"/>
                <a:gd name="T49" fmla="*/ 296 h 551"/>
                <a:gd name="T50" fmla="*/ 516 w 649"/>
                <a:gd name="T51" fmla="*/ 262 h 551"/>
                <a:gd name="T52" fmla="*/ 535 w 649"/>
                <a:gd name="T53" fmla="*/ 209 h 551"/>
                <a:gd name="T54" fmla="*/ 520 w 649"/>
                <a:gd name="T55" fmla="*/ 199 h 551"/>
                <a:gd name="T56" fmla="*/ 482 w 649"/>
                <a:gd name="T57" fmla="*/ 199 h 551"/>
                <a:gd name="T58" fmla="*/ 474 w 649"/>
                <a:gd name="T59" fmla="*/ 167 h 551"/>
                <a:gd name="T60" fmla="*/ 413 w 649"/>
                <a:gd name="T61" fmla="*/ 102 h 551"/>
                <a:gd name="T62" fmla="*/ 397 w 649"/>
                <a:gd name="T63" fmla="*/ 50 h 551"/>
                <a:gd name="T64" fmla="*/ 404 w 649"/>
                <a:gd name="T65" fmla="*/ 29 h 551"/>
                <a:gd name="T66" fmla="*/ 377 w 649"/>
                <a:gd name="T67" fmla="*/ 0 h 551"/>
                <a:gd name="T68" fmla="*/ 0 w 649"/>
                <a:gd name="T69" fmla="*/ 9 h 551"/>
                <a:gd name="T70" fmla="*/ 39 w 649"/>
                <a:gd name="T71" fmla="*/ 80 h 551"/>
                <a:gd name="T72" fmla="*/ 39 w 649"/>
                <a:gd name="T73" fmla="*/ 80 h 55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49"/>
                <a:gd name="T112" fmla="*/ 0 h 551"/>
                <a:gd name="T113" fmla="*/ 649 w 649"/>
                <a:gd name="T114" fmla="*/ 551 h 551"/>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49" h="551">
                  <a:moveTo>
                    <a:pt x="39" y="80"/>
                  </a:moveTo>
                  <a:lnTo>
                    <a:pt x="59" y="97"/>
                  </a:lnTo>
                  <a:lnTo>
                    <a:pt x="69" y="94"/>
                  </a:lnTo>
                  <a:lnTo>
                    <a:pt x="83" y="112"/>
                  </a:lnTo>
                  <a:lnTo>
                    <a:pt x="71" y="112"/>
                  </a:lnTo>
                  <a:lnTo>
                    <a:pt x="59" y="138"/>
                  </a:lnTo>
                  <a:lnTo>
                    <a:pt x="88" y="179"/>
                  </a:lnTo>
                  <a:lnTo>
                    <a:pt x="110" y="184"/>
                  </a:lnTo>
                  <a:lnTo>
                    <a:pt x="107" y="440"/>
                  </a:lnTo>
                  <a:lnTo>
                    <a:pt x="110" y="503"/>
                  </a:lnTo>
                  <a:lnTo>
                    <a:pt x="542" y="490"/>
                  </a:lnTo>
                  <a:lnTo>
                    <a:pt x="547" y="527"/>
                  </a:lnTo>
                  <a:lnTo>
                    <a:pt x="528" y="551"/>
                  </a:lnTo>
                  <a:lnTo>
                    <a:pt x="594" y="547"/>
                  </a:lnTo>
                  <a:lnTo>
                    <a:pt x="606" y="527"/>
                  </a:lnTo>
                  <a:lnTo>
                    <a:pt x="606" y="503"/>
                  </a:lnTo>
                  <a:lnTo>
                    <a:pt x="623" y="486"/>
                  </a:lnTo>
                  <a:lnTo>
                    <a:pt x="627" y="468"/>
                  </a:lnTo>
                  <a:lnTo>
                    <a:pt x="644" y="466"/>
                  </a:lnTo>
                  <a:lnTo>
                    <a:pt x="649" y="428"/>
                  </a:lnTo>
                  <a:lnTo>
                    <a:pt x="625" y="423"/>
                  </a:lnTo>
                  <a:lnTo>
                    <a:pt x="610" y="396"/>
                  </a:lnTo>
                  <a:lnTo>
                    <a:pt x="586" y="330"/>
                  </a:lnTo>
                  <a:lnTo>
                    <a:pt x="559" y="321"/>
                  </a:lnTo>
                  <a:lnTo>
                    <a:pt x="528" y="296"/>
                  </a:lnTo>
                  <a:lnTo>
                    <a:pt x="516" y="262"/>
                  </a:lnTo>
                  <a:lnTo>
                    <a:pt x="535" y="209"/>
                  </a:lnTo>
                  <a:lnTo>
                    <a:pt x="520" y="199"/>
                  </a:lnTo>
                  <a:lnTo>
                    <a:pt x="482" y="199"/>
                  </a:lnTo>
                  <a:lnTo>
                    <a:pt x="474" y="167"/>
                  </a:lnTo>
                  <a:lnTo>
                    <a:pt x="413" y="102"/>
                  </a:lnTo>
                  <a:lnTo>
                    <a:pt x="397" y="50"/>
                  </a:lnTo>
                  <a:lnTo>
                    <a:pt x="404" y="29"/>
                  </a:lnTo>
                  <a:lnTo>
                    <a:pt x="377" y="0"/>
                  </a:lnTo>
                  <a:lnTo>
                    <a:pt x="0" y="9"/>
                  </a:lnTo>
                  <a:lnTo>
                    <a:pt x="39" y="80"/>
                  </a:lnTo>
                  <a:close/>
                </a:path>
              </a:pathLst>
            </a:custGeom>
            <a:grpFill/>
            <a:ln w="12700">
              <a:solidFill>
                <a:schemeClr val="bg1"/>
              </a:solidFill>
              <a:round/>
              <a:headEnd/>
              <a:tailEnd/>
            </a:ln>
          </p:spPr>
          <p:txBody>
            <a:bodyPr/>
            <a:lstStyle/>
            <a:p>
              <a:pPr eaLnBrk="1" hangingPunct="1">
                <a:defRPr/>
              </a:pPr>
              <a:endParaRPr lang="en-US"/>
            </a:p>
          </p:txBody>
        </p:sp>
        <p:sp>
          <p:nvSpPr>
            <p:cNvPr id="28" name="Freeform 85">
              <a:extLst>
                <a:ext uri="{FF2B5EF4-FFF2-40B4-BE49-F238E27FC236}">
                  <a16:creationId xmlns:a16="http://schemas.microsoft.com/office/drawing/2014/main" id="{2654AA04-996D-4FF0-707C-709DFC5C704B}"/>
                </a:ext>
              </a:extLst>
            </p:cNvPr>
            <p:cNvSpPr>
              <a:spLocks/>
            </p:cNvSpPr>
            <p:nvPr/>
          </p:nvSpPr>
          <p:spPr bwMode="auto">
            <a:xfrm>
              <a:off x="5551488" y="4151313"/>
              <a:ext cx="663575" cy="577850"/>
            </a:xfrm>
            <a:custGeom>
              <a:avLst/>
              <a:gdLst>
                <a:gd name="T0" fmla="*/ 19 w 493"/>
                <a:gd name="T1" fmla="*/ 147 h 429"/>
                <a:gd name="T2" fmla="*/ 16 w 493"/>
                <a:gd name="T3" fmla="*/ 355 h 429"/>
                <a:gd name="T4" fmla="*/ 26 w 493"/>
                <a:gd name="T5" fmla="*/ 367 h 429"/>
                <a:gd name="T6" fmla="*/ 61 w 493"/>
                <a:gd name="T7" fmla="*/ 367 h 429"/>
                <a:gd name="T8" fmla="*/ 63 w 493"/>
                <a:gd name="T9" fmla="*/ 429 h 429"/>
                <a:gd name="T10" fmla="*/ 355 w 493"/>
                <a:gd name="T11" fmla="*/ 426 h 429"/>
                <a:gd name="T12" fmla="*/ 350 w 493"/>
                <a:gd name="T13" fmla="*/ 361 h 429"/>
                <a:gd name="T14" fmla="*/ 374 w 493"/>
                <a:gd name="T15" fmla="*/ 290 h 429"/>
                <a:gd name="T16" fmla="*/ 411 w 493"/>
                <a:gd name="T17" fmla="*/ 241 h 429"/>
                <a:gd name="T18" fmla="*/ 408 w 493"/>
                <a:gd name="T19" fmla="*/ 227 h 429"/>
                <a:gd name="T20" fmla="*/ 435 w 493"/>
                <a:gd name="T21" fmla="*/ 181 h 429"/>
                <a:gd name="T22" fmla="*/ 450 w 493"/>
                <a:gd name="T23" fmla="*/ 132 h 429"/>
                <a:gd name="T24" fmla="*/ 445 w 493"/>
                <a:gd name="T25" fmla="*/ 129 h 429"/>
                <a:gd name="T26" fmla="*/ 469 w 493"/>
                <a:gd name="T27" fmla="*/ 110 h 429"/>
                <a:gd name="T28" fmla="*/ 493 w 493"/>
                <a:gd name="T29" fmla="*/ 68 h 429"/>
                <a:gd name="T30" fmla="*/ 484 w 493"/>
                <a:gd name="T31" fmla="*/ 57 h 429"/>
                <a:gd name="T32" fmla="*/ 418 w 493"/>
                <a:gd name="T33" fmla="*/ 61 h 429"/>
                <a:gd name="T34" fmla="*/ 437 w 493"/>
                <a:gd name="T35" fmla="*/ 37 h 429"/>
                <a:gd name="T36" fmla="*/ 432 w 493"/>
                <a:gd name="T37" fmla="*/ 0 h 429"/>
                <a:gd name="T38" fmla="*/ 0 w 493"/>
                <a:gd name="T39" fmla="*/ 13 h 429"/>
                <a:gd name="T40" fmla="*/ 19 w 493"/>
                <a:gd name="T41" fmla="*/ 147 h 429"/>
                <a:gd name="T42" fmla="*/ 19 w 493"/>
                <a:gd name="T43" fmla="*/ 147 h 42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93"/>
                <a:gd name="T67" fmla="*/ 0 h 429"/>
                <a:gd name="T68" fmla="*/ 493 w 493"/>
                <a:gd name="T69" fmla="*/ 429 h 42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93" h="429">
                  <a:moveTo>
                    <a:pt x="19" y="147"/>
                  </a:moveTo>
                  <a:lnTo>
                    <a:pt x="16" y="355"/>
                  </a:lnTo>
                  <a:lnTo>
                    <a:pt x="26" y="367"/>
                  </a:lnTo>
                  <a:lnTo>
                    <a:pt x="61" y="367"/>
                  </a:lnTo>
                  <a:lnTo>
                    <a:pt x="63" y="429"/>
                  </a:lnTo>
                  <a:lnTo>
                    <a:pt x="355" y="426"/>
                  </a:lnTo>
                  <a:lnTo>
                    <a:pt x="350" y="361"/>
                  </a:lnTo>
                  <a:lnTo>
                    <a:pt x="374" y="290"/>
                  </a:lnTo>
                  <a:lnTo>
                    <a:pt x="411" y="241"/>
                  </a:lnTo>
                  <a:lnTo>
                    <a:pt x="408" y="227"/>
                  </a:lnTo>
                  <a:lnTo>
                    <a:pt x="435" y="181"/>
                  </a:lnTo>
                  <a:lnTo>
                    <a:pt x="450" y="132"/>
                  </a:lnTo>
                  <a:lnTo>
                    <a:pt x="445" y="129"/>
                  </a:lnTo>
                  <a:lnTo>
                    <a:pt x="469" y="110"/>
                  </a:lnTo>
                  <a:lnTo>
                    <a:pt x="493" y="68"/>
                  </a:lnTo>
                  <a:lnTo>
                    <a:pt x="484" y="57"/>
                  </a:lnTo>
                  <a:lnTo>
                    <a:pt x="418" y="61"/>
                  </a:lnTo>
                  <a:lnTo>
                    <a:pt x="437" y="37"/>
                  </a:lnTo>
                  <a:lnTo>
                    <a:pt x="432" y="0"/>
                  </a:lnTo>
                  <a:lnTo>
                    <a:pt x="0" y="13"/>
                  </a:lnTo>
                  <a:lnTo>
                    <a:pt x="19" y="147"/>
                  </a:lnTo>
                  <a:close/>
                </a:path>
              </a:pathLst>
            </a:custGeom>
            <a:grpFill/>
            <a:ln w="12700">
              <a:solidFill>
                <a:schemeClr val="bg1"/>
              </a:solidFill>
              <a:round/>
              <a:headEnd/>
              <a:tailEnd/>
            </a:ln>
          </p:spPr>
          <p:txBody>
            <a:bodyPr/>
            <a:lstStyle/>
            <a:p>
              <a:pPr eaLnBrk="1" hangingPunct="1">
                <a:defRPr/>
              </a:pPr>
              <a:endParaRPr lang="en-US"/>
            </a:p>
          </p:txBody>
        </p:sp>
        <p:sp>
          <p:nvSpPr>
            <p:cNvPr id="29" name="Freeform 86">
              <a:extLst>
                <a:ext uri="{FF2B5EF4-FFF2-40B4-BE49-F238E27FC236}">
                  <a16:creationId xmlns:a16="http://schemas.microsoft.com/office/drawing/2014/main" id="{630A5322-8729-9006-AB11-28C30D692EEB}"/>
                </a:ext>
              </a:extLst>
            </p:cNvPr>
            <p:cNvSpPr>
              <a:spLocks/>
            </p:cNvSpPr>
            <p:nvPr/>
          </p:nvSpPr>
          <p:spPr bwMode="auto">
            <a:xfrm>
              <a:off x="5637213" y="4724400"/>
              <a:ext cx="749300" cy="635000"/>
            </a:xfrm>
            <a:custGeom>
              <a:avLst/>
              <a:gdLst>
                <a:gd name="T0" fmla="*/ 0 w 557"/>
                <a:gd name="T1" fmla="*/ 3 h 472"/>
                <a:gd name="T2" fmla="*/ 5 w 557"/>
                <a:gd name="T3" fmla="*/ 131 h 472"/>
                <a:gd name="T4" fmla="*/ 56 w 557"/>
                <a:gd name="T5" fmla="*/ 224 h 472"/>
                <a:gd name="T6" fmla="*/ 37 w 557"/>
                <a:gd name="T7" fmla="*/ 297 h 472"/>
                <a:gd name="T8" fmla="*/ 41 w 557"/>
                <a:gd name="T9" fmla="*/ 358 h 472"/>
                <a:gd name="T10" fmla="*/ 19 w 557"/>
                <a:gd name="T11" fmla="*/ 389 h 472"/>
                <a:gd name="T12" fmla="*/ 27 w 557"/>
                <a:gd name="T13" fmla="*/ 399 h 472"/>
                <a:gd name="T14" fmla="*/ 102 w 557"/>
                <a:gd name="T15" fmla="*/ 391 h 472"/>
                <a:gd name="T16" fmla="*/ 194 w 557"/>
                <a:gd name="T17" fmla="*/ 415 h 472"/>
                <a:gd name="T18" fmla="*/ 224 w 557"/>
                <a:gd name="T19" fmla="*/ 391 h 472"/>
                <a:gd name="T20" fmla="*/ 314 w 557"/>
                <a:gd name="T21" fmla="*/ 428 h 472"/>
                <a:gd name="T22" fmla="*/ 321 w 557"/>
                <a:gd name="T23" fmla="*/ 449 h 472"/>
                <a:gd name="T24" fmla="*/ 355 w 557"/>
                <a:gd name="T25" fmla="*/ 464 h 472"/>
                <a:gd name="T26" fmla="*/ 374 w 557"/>
                <a:gd name="T27" fmla="*/ 445 h 472"/>
                <a:gd name="T28" fmla="*/ 416 w 557"/>
                <a:gd name="T29" fmla="*/ 462 h 472"/>
                <a:gd name="T30" fmla="*/ 443 w 557"/>
                <a:gd name="T31" fmla="*/ 449 h 472"/>
                <a:gd name="T32" fmla="*/ 438 w 557"/>
                <a:gd name="T33" fmla="*/ 421 h 472"/>
                <a:gd name="T34" fmla="*/ 511 w 557"/>
                <a:gd name="T35" fmla="*/ 445 h 472"/>
                <a:gd name="T36" fmla="*/ 508 w 557"/>
                <a:gd name="T37" fmla="*/ 472 h 472"/>
                <a:gd name="T38" fmla="*/ 557 w 557"/>
                <a:gd name="T39" fmla="*/ 438 h 472"/>
                <a:gd name="T40" fmla="*/ 513 w 557"/>
                <a:gd name="T41" fmla="*/ 433 h 472"/>
                <a:gd name="T42" fmla="*/ 481 w 557"/>
                <a:gd name="T43" fmla="*/ 398 h 472"/>
                <a:gd name="T44" fmla="*/ 522 w 557"/>
                <a:gd name="T45" fmla="*/ 353 h 472"/>
                <a:gd name="T46" fmla="*/ 522 w 557"/>
                <a:gd name="T47" fmla="*/ 328 h 472"/>
                <a:gd name="T48" fmla="*/ 476 w 557"/>
                <a:gd name="T49" fmla="*/ 365 h 472"/>
                <a:gd name="T50" fmla="*/ 454 w 557"/>
                <a:gd name="T51" fmla="*/ 353 h 472"/>
                <a:gd name="T52" fmla="*/ 472 w 557"/>
                <a:gd name="T53" fmla="*/ 333 h 472"/>
                <a:gd name="T54" fmla="*/ 421 w 557"/>
                <a:gd name="T55" fmla="*/ 348 h 472"/>
                <a:gd name="T56" fmla="*/ 389 w 557"/>
                <a:gd name="T57" fmla="*/ 335 h 472"/>
                <a:gd name="T58" fmla="*/ 398 w 557"/>
                <a:gd name="T59" fmla="*/ 313 h 472"/>
                <a:gd name="T60" fmla="*/ 484 w 557"/>
                <a:gd name="T61" fmla="*/ 328 h 472"/>
                <a:gd name="T62" fmla="*/ 450 w 557"/>
                <a:gd name="T63" fmla="*/ 272 h 472"/>
                <a:gd name="T64" fmla="*/ 455 w 557"/>
                <a:gd name="T65" fmla="*/ 231 h 472"/>
                <a:gd name="T66" fmla="*/ 258 w 557"/>
                <a:gd name="T67" fmla="*/ 240 h 472"/>
                <a:gd name="T68" fmla="*/ 282 w 557"/>
                <a:gd name="T69" fmla="*/ 151 h 472"/>
                <a:gd name="T70" fmla="*/ 316 w 557"/>
                <a:gd name="T71" fmla="*/ 107 h 472"/>
                <a:gd name="T72" fmla="*/ 306 w 557"/>
                <a:gd name="T73" fmla="*/ 95 h 472"/>
                <a:gd name="T74" fmla="*/ 292 w 557"/>
                <a:gd name="T75" fmla="*/ 0 h 472"/>
                <a:gd name="T76" fmla="*/ 0 w 557"/>
                <a:gd name="T77" fmla="*/ 3 h 472"/>
                <a:gd name="T78" fmla="*/ 0 w 557"/>
                <a:gd name="T79" fmla="*/ 3 h 472"/>
                <a:gd name="T80" fmla="*/ 0 w 557"/>
                <a:gd name="T81" fmla="*/ 3 h 47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557"/>
                <a:gd name="T124" fmla="*/ 0 h 472"/>
                <a:gd name="T125" fmla="*/ 557 w 557"/>
                <a:gd name="T126" fmla="*/ 472 h 47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557" h="472">
                  <a:moveTo>
                    <a:pt x="0" y="3"/>
                  </a:moveTo>
                  <a:lnTo>
                    <a:pt x="5" y="131"/>
                  </a:lnTo>
                  <a:lnTo>
                    <a:pt x="56" y="224"/>
                  </a:lnTo>
                  <a:lnTo>
                    <a:pt x="37" y="297"/>
                  </a:lnTo>
                  <a:lnTo>
                    <a:pt x="41" y="358"/>
                  </a:lnTo>
                  <a:lnTo>
                    <a:pt x="19" y="389"/>
                  </a:lnTo>
                  <a:lnTo>
                    <a:pt x="27" y="399"/>
                  </a:lnTo>
                  <a:lnTo>
                    <a:pt x="102" y="391"/>
                  </a:lnTo>
                  <a:lnTo>
                    <a:pt x="194" y="415"/>
                  </a:lnTo>
                  <a:lnTo>
                    <a:pt x="224" y="391"/>
                  </a:lnTo>
                  <a:lnTo>
                    <a:pt x="314" y="428"/>
                  </a:lnTo>
                  <a:lnTo>
                    <a:pt x="321" y="449"/>
                  </a:lnTo>
                  <a:lnTo>
                    <a:pt x="355" y="464"/>
                  </a:lnTo>
                  <a:lnTo>
                    <a:pt x="374" y="445"/>
                  </a:lnTo>
                  <a:lnTo>
                    <a:pt x="416" y="462"/>
                  </a:lnTo>
                  <a:lnTo>
                    <a:pt x="443" y="449"/>
                  </a:lnTo>
                  <a:lnTo>
                    <a:pt x="438" y="421"/>
                  </a:lnTo>
                  <a:lnTo>
                    <a:pt x="511" y="445"/>
                  </a:lnTo>
                  <a:lnTo>
                    <a:pt x="508" y="472"/>
                  </a:lnTo>
                  <a:lnTo>
                    <a:pt x="557" y="438"/>
                  </a:lnTo>
                  <a:lnTo>
                    <a:pt x="513" y="433"/>
                  </a:lnTo>
                  <a:lnTo>
                    <a:pt x="481" y="398"/>
                  </a:lnTo>
                  <a:lnTo>
                    <a:pt x="522" y="353"/>
                  </a:lnTo>
                  <a:lnTo>
                    <a:pt x="522" y="328"/>
                  </a:lnTo>
                  <a:lnTo>
                    <a:pt x="476" y="365"/>
                  </a:lnTo>
                  <a:lnTo>
                    <a:pt x="454" y="353"/>
                  </a:lnTo>
                  <a:lnTo>
                    <a:pt x="472" y="333"/>
                  </a:lnTo>
                  <a:lnTo>
                    <a:pt x="421" y="348"/>
                  </a:lnTo>
                  <a:lnTo>
                    <a:pt x="389" y="335"/>
                  </a:lnTo>
                  <a:lnTo>
                    <a:pt x="398" y="313"/>
                  </a:lnTo>
                  <a:lnTo>
                    <a:pt x="484" y="328"/>
                  </a:lnTo>
                  <a:lnTo>
                    <a:pt x="450" y="272"/>
                  </a:lnTo>
                  <a:lnTo>
                    <a:pt x="455" y="231"/>
                  </a:lnTo>
                  <a:lnTo>
                    <a:pt x="258" y="240"/>
                  </a:lnTo>
                  <a:lnTo>
                    <a:pt x="282" y="151"/>
                  </a:lnTo>
                  <a:lnTo>
                    <a:pt x="316" y="107"/>
                  </a:lnTo>
                  <a:lnTo>
                    <a:pt x="306" y="95"/>
                  </a:lnTo>
                  <a:lnTo>
                    <a:pt x="292" y="0"/>
                  </a:lnTo>
                  <a:lnTo>
                    <a:pt x="0" y="3"/>
                  </a:lnTo>
                  <a:close/>
                </a:path>
              </a:pathLst>
            </a:custGeom>
            <a:grpFill/>
            <a:ln w="12700">
              <a:solidFill>
                <a:schemeClr val="bg1"/>
              </a:solidFill>
              <a:round/>
              <a:headEnd/>
              <a:tailEnd/>
            </a:ln>
          </p:spPr>
          <p:txBody>
            <a:bodyPr/>
            <a:lstStyle/>
            <a:p>
              <a:pPr eaLnBrk="1" hangingPunct="1">
                <a:defRPr/>
              </a:pPr>
              <a:endParaRPr lang="en-US"/>
            </a:p>
          </p:txBody>
        </p:sp>
        <p:sp>
          <p:nvSpPr>
            <p:cNvPr id="30" name="Freeform 87">
              <a:extLst>
                <a:ext uri="{FF2B5EF4-FFF2-40B4-BE49-F238E27FC236}">
                  <a16:creationId xmlns:a16="http://schemas.microsoft.com/office/drawing/2014/main" id="{176B3E9B-1FF3-F3BB-2D83-4BE7BAFB7041}"/>
                </a:ext>
              </a:extLst>
            </p:cNvPr>
            <p:cNvSpPr>
              <a:spLocks/>
            </p:cNvSpPr>
            <p:nvPr/>
          </p:nvSpPr>
          <p:spPr bwMode="auto">
            <a:xfrm>
              <a:off x="6019800" y="2365375"/>
              <a:ext cx="746125" cy="373063"/>
            </a:xfrm>
            <a:custGeom>
              <a:avLst/>
              <a:gdLst>
                <a:gd name="T0" fmla="*/ 200 w 555"/>
                <a:gd name="T1" fmla="*/ 182 h 277"/>
                <a:gd name="T2" fmla="*/ 207 w 555"/>
                <a:gd name="T3" fmla="*/ 199 h 277"/>
                <a:gd name="T4" fmla="*/ 226 w 555"/>
                <a:gd name="T5" fmla="*/ 204 h 277"/>
                <a:gd name="T6" fmla="*/ 253 w 555"/>
                <a:gd name="T7" fmla="*/ 277 h 277"/>
                <a:gd name="T8" fmla="*/ 302 w 555"/>
                <a:gd name="T9" fmla="*/ 177 h 277"/>
                <a:gd name="T10" fmla="*/ 328 w 555"/>
                <a:gd name="T11" fmla="*/ 181 h 277"/>
                <a:gd name="T12" fmla="*/ 360 w 555"/>
                <a:gd name="T13" fmla="*/ 165 h 277"/>
                <a:gd name="T14" fmla="*/ 413 w 555"/>
                <a:gd name="T15" fmla="*/ 165 h 277"/>
                <a:gd name="T16" fmla="*/ 431 w 555"/>
                <a:gd name="T17" fmla="*/ 141 h 277"/>
                <a:gd name="T18" fmla="*/ 535 w 555"/>
                <a:gd name="T19" fmla="*/ 145 h 277"/>
                <a:gd name="T20" fmla="*/ 555 w 555"/>
                <a:gd name="T21" fmla="*/ 130 h 277"/>
                <a:gd name="T22" fmla="*/ 521 w 555"/>
                <a:gd name="T23" fmla="*/ 91 h 277"/>
                <a:gd name="T24" fmla="*/ 458 w 555"/>
                <a:gd name="T25" fmla="*/ 92 h 277"/>
                <a:gd name="T26" fmla="*/ 407 w 555"/>
                <a:gd name="T27" fmla="*/ 85 h 277"/>
                <a:gd name="T28" fmla="*/ 343 w 555"/>
                <a:gd name="T29" fmla="*/ 85 h 277"/>
                <a:gd name="T30" fmla="*/ 321 w 555"/>
                <a:gd name="T31" fmla="*/ 118 h 277"/>
                <a:gd name="T32" fmla="*/ 289 w 555"/>
                <a:gd name="T33" fmla="*/ 99 h 277"/>
                <a:gd name="T34" fmla="*/ 255 w 555"/>
                <a:gd name="T35" fmla="*/ 102 h 277"/>
                <a:gd name="T36" fmla="*/ 243 w 555"/>
                <a:gd name="T37" fmla="*/ 68 h 277"/>
                <a:gd name="T38" fmla="*/ 170 w 555"/>
                <a:gd name="T39" fmla="*/ 63 h 277"/>
                <a:gd name="T40" fmla="*/ 161 w 555"/>
                <a:gd name="T41" fmla="*/ 51 h 277"/>
                <a:gd name="T42" fmla="*/ 193 w 555"/>
                <a:gd name="T43" fmla="*/ 16 h 277"/>
                <a:gd name="T44" fmla="*/ 221 w 555"/>
                <a:gd name="T45" fmla="*/ 14 h 277"/>
                <a:gd name="T46" fmla="*/ 193 w 555"/>
                <a:gd name="T47" fmla="*/ 0 h 277"/>
                <a:gd name="T48" fmla="*/ 153 w 555"/>
                <a:gd name="T49" fmla="*/ 11 h 277"/>
                <a:gd name="T50" fmla="*/ 85 w 555"/>
                <a:gd name="T51" fmla="*/ 79 h 277"/>
                <a:gd name="T52" fmla="*/ 51 w 555"/>
                <a:gd name="T53" fmla="*/ 85 h 277"/>
                <a:gd name="T54" fmla="*/ 0 w 555"/>
                <a:gd name="T55" fmla="*/ 119 h 277"/>
                <a:gd name="T56" fmla="*/ 200 w 555"/>
                <a:gd name="T57" fmla="*/ 182 h 277"/>
                <a:gd name="T58" fmla="*/ 200 w 555"/>
                <a:gd name="T59" fmla="*/ 182 h 2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55"/>
                <a:gd name="T91" fmla="*/ 0 h 277"/>
                <a:gd name="T92" fmla="*/ 555 w 555"/>
                <a:gd name="T93" fmla="*/ 277 h 27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55" h="277">
                  <a:moveTo>
                    <a:pt x="200" y="182"/>
                  </a:moveTo>
                  <a:lnTo>
                    <a:pt x="207" y="199"/>
                  </a:lnTo>
                  <a:lnTo>
                    <a:pt x="226" y="204"/>
                  </a:lnTo>
                  <a:lnTo>
                    <a:pt x="253" y="277"/>
                  </a:lnTo>
                  <a:lnTo>
                    <a:pt x="302" y="177"/>
                  </a:lnTo>
                  <a:lnTo>
                    <a:pt x="328" y="181"/>
                  </a:lnTo>
                  <a:lnTo>
                    <a:pt x="360" y="165"/>
                  </a:lnTo>
                  <a:lnTo>
                    <a:pt x="413" y="165"/>
                  </a:lnTo>
                  <a:lnTo>
                    <a:pt x="431" y="141"/>
                  </a:lnTo>
                  <a:lnTo>
                    <a:pt x="535" y="145"/>
                  </a:lnTo>
                  <a:lnTo>
                    <a:pt x="555" y="130"/>
                  </a:lnTo>
                  <a:lnTo>
                    <a:pt x="521" y="91"/>
                  </a:lnTo>
                  <a:lnTo>
                    <a:pt x="458" y="92"/>
                  </a:lnTo>
                  <a:lnTo>
                    <a:pt x="407" y="85"/>
                  </a:lnTo>
                  <a:lnTo>
                    <a:pt x="343" y="85"/>
                  </a:lnTo>
                  <a:lnTo>
                    <a:pt x="321" y="118"/>
                  </a:lnTo>
                  <a:lnTo>
                    <a:pt x="289" y="99"/>
                  </a:lnTo>
                  <a:lnTo>
                    <a:pt x="255" y="102"/>
                  </a:lnTo>
                  <a:lnTo>
                    <a:pt x="243" y="68"/>
                  </a:lnTo>
                  <a:lnTo>
                    <a:pt x="170" y="63"/>
                  </a:lnTo>
                  <a:lnTo>
                    <a:pt x="161" y="51"/>
                  </a:lnTo>
                  <a:lnTo>
                    <a:pt x="193" y="16"/>
                  </a:lnTo>
                  <a:lnTo>
                    <a:pt x="221" y="14"/>
                  </a:lnTo>
                  <a:lnTo>
                    <a:pt x="193" y="0"/>
                  </a:lnTo>
                  <a:lnTo>
                    <a:pt x="153" y="11"/>
                  </a:lnTo>
                  <a:lnTo>
                    <a:pt x="85" y="79"/>
                  </a:lnTo>
                  <a:lnTo>
                    <a:pt x="51" y="85"/>
                  </a:lnTo>
                  <a:lnTo>
                    <a:pt x="0" y="119"/>
                  </a:lnTo>
                  <a:lnTo>
                    <a:pt x="200" y="182"/>
                  </a:lnTo>
                  <a:close/>
                </a:path>
              </a:pathLst>
            </a:custGeom>
            <a:grpFill/>
            <a:ln w="12700">
              <a:solidFill>
                <a:schemeClr val="bg1"/>
              </a:solidFill>
              <a:round/>
              <a:headEnd/>
              <a:tailEnd/>
            </a:ln>
          </p:spPr>
          <p:txBody>
            <a:bodyPr/>
            <a:lstStyle/>
            <a:p>
              <a:pPr eaLnBrk="1" hangingPunct="1">
                <a:defRPr/>
              </a:pPr>
              <a:endParaRPr lang="en-US"/>
            </a:p>
          </p:txBody>
        </p:sp>
        <p:sp>
          <p:nvSpPr>
            <p:cNvPr id="31" name="Freeform 88">
              <a:extLst>
                <a:ext uri="{FF2B5EF4-FFF2-40B4-BE49-F238E27FC236}">
                  <a16:creationId xmlns:a16="http://schemas.microsoft.com/office/drawing/2014/main" id="{E87C3DC1-BD28-A1A5-E43B-8CCB008DE575}"/>
                </a:ext>
              </a:extLst>
            </p:cNvPr>
            <p:cNvSpPr>
              <a:spLocks/>
            </p:cNvSpPr>
            <p:nvPr/>
          </p:nvSpPr>
          <p:spPr bwMode="auto">
            <a:xfrm>
              <a:off x="6500813" y="2597150"/>
              <a:ext cx="508000" cy="673100"/>
            </a:xfrm>
            <a:custGeom>
              <a:avLst/>
              <a:gdLst>
                <a:gd name="T0" fmla="*/ 43 w 377"/>
                <a:gd name="T1" fmla="*/ 415 h 500"/>
                <a:gd name="T2" fmla="*/ 38 w 377"/>
                <a:gd name="T3" fmla="*/ 331 h 500"/>
                <a:gd name="T4" fmla="*/ 5 w 377"/>
                <a:gd name="T5" fmla="*/ 270 h 500"/>
                <a:gd name="T6" fmla="*/ 19 w 377"/>
                <a:gd name="T7" fmla="*/ 143 h 500"/>
                <a:gd name="T8" fmla="*/ 73 w 377"/>
                <a:gd name="T9" fmla="*/ 77 h 500"/>
                <a:gd name="T10" fmla="*/ 70 w 377"/>
                <a:gd name="T11" fmla="*/ 126 h 500"/>
                <a:gd name="T12" fmla="*/ 87 w 377"/>
                <a:gd name="T13" fmla="*/ 116 h 500"/>
                <a:gd name="T14" fmla="*/ 87 w 377"/>
                <a:gd name="T15" fmla="*/ 75 h 500"/>
                <a:gd name="T16" fmla="*/ 107 w 377"/>
                <a:gd name="T17" fmla="*/ 51 h 500"/>
                <a:gd name="T18" fmla="*/ 114 w 377"/>
                <a:gd name="T19" fmla="*/ 7 h 500"/>
                <a:gd name="T20" fmla="*/ 133 w 377"/>
                <a:gd name="T21" fmla="*/ 0 h 500"/>
                <a:gd name="T22" fmla="*/ 247 w 377"/>
                <a:gd name="T23" fmla="*/ 39 h 500"/>
                <a:gd name="T24" fmla="*/ 257 w 377"/>
                <a:gd name="T25" fmla="*/ 71 h 500"/>
                <a:gd name="T26" fmla="*/ 272 w 377"/>
                <a:gd name="T27" fmla="*/ 102 h 500"/>
                <a:gd name="T28" fmla="*/ 275 w 377"/>
                <a:gd name="T29" fmla="*/ 156 h 500"/>
                <a:gd name="T30" fmla="*/ 236 w 377"/>
                <a:gd name="T31" fmla="*/ 204 h 500"/>
                <a:gd name="T32" fmla="*/ 235 w 377"/>
                <a:gd name="T33" fmla="*/ 240 h 500"/>
                <a:gd name="T34" fmla="*/ 257 w 377"/>
                <a:gd name="T35" fmla="*/ 251 h 500"/>
                <a:gd name="T36" fmla="*/ 287 w 377"/>
                <a:gd name="T37" fmla="*/ 202 h 500"/>
                <a:gd name="T38" fmla="*/ 318 w 377"/>
                <a:gd name="T39" fmla="*/ 185 h 500"/>
                <a:gd name="T40" fmla="*/ 338 w 377"/>
                <a:gd name="T41" fmla="*/ 195 h 500"/>
                <a:gd name="T42" fmla="*/ 377 w 377"/>
                <a:gd name="T43" fmla="*/ 306 h 500"/>
                <a:gd name="T44" fmla="*/ 350 w 377"/>
                <a:gd name="T45" fmla="*/ 353 h 500"/>
                <a:gd name="T46" fmla="*/ 343 w 377"/>
                <a:gd name="T47" fmla="*/ 387 h 500"/>
                <a:gd name="T48" fmla="*/ 328 w 377"/>
                <a:gd name="T49" fmla="*/ 398 h 500"/>
                <a:gd name="T50" fmla="*/ 328 w 377"/>
                <a:gd name="T51" fmla="*/ 428 h 500"/>
                <a:gd name="T52" fmla="*/ 308 w 377"/>
                <a:gd name="T53" fmla="*/ 469 h 500"/>
                <a:gd name="T54" fmla="*/ 184 w 377"/>
                <a:gd name="T55" fmla="*/ 486 h 500"/>
                <a:gd name="T56" fmla="*/ 180 w 377"/>
                <a:gd name="T57" fmla="*/ 479 h 500"/>
                <a:gd name="T58" fmla="*/ 0 w 377"/>
                <a:gd name="T59" fmla="*/ 500 h 500"/>
                <a:gd name="T60" fmla="*/ 43 w 377"/>
                <a:gd name="T61" fmla="*/ 415 h 500"/>
                <a:gd name="T62" fmla="*/ 43 w 377"/>
                <a:gd name="T63" fmla="*/ 415 h 5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377"/>
                <a:gd name="T97" fmla="*/ 0 h 500"/>
                <a:gd name="T98" fmla="*/ 377 w 377"/>
                <a:gd name="T99" fmla="*/ 500 h 500"/>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377" h="500">
                  <a:moveTo>
                    <a:pt x="43" y="415"/>
                  </a:moveTo>
                  <a:lnTo>
                    <a:pt x="38" y="331"/>
                  </a:lnTo>
                  <a:lnTo>
                    <a:pt x="5" y="270"/>
                  </a:lnTo>
                  <a:lnTo>
                    <a:pt x="19" y="143"/>
                  </a:lnTo>
                  <a:lnTo>
                    <a:pt x="73" y="77"/>
                  </a:lnTo>
                  <a:lnTo>
                    <a:pt x="70" y="126"/>
                  </a:lnTo>
                  <a:lnTo>
                    <a:pt x="87" y="116"/>
                  </a:lnTo>
                  <a:lnTo>
                    <a:pt x="87" y="75"/>
                  </a:lnTo>
                  <a:lnTo>
                    <a:pt x="107" y="51"/>
                  </a:lnTo>
                  <a:lnTo>
                    <a:pt x="114" y="7"/>
                  </a:lnTo>
                  <a:lnTo>
                    <a:pt x="133" y="0"/>
                  </a:lnTo>
                  <a:lnTo>
                    <a:pt x="247" y="39"/>
                  </a:lnTo>
                  <a:lnTo>
                    <a:pt x="257" y="71"/>
                  </a:lnTo>
                  <a:lnTo>
                    <a:pt x="272" y="102"/>
                  </a:lnTo>
                  <a:lnTo>
                    <a:pt x="275" y="156"/>
                  </a:lnTo>
                  <a:lnTo>
                    <a:pt x="236" y="204"/>
                  </a:lnTo>
                  <a:lnTo>
                    <a:pt x="235" y="240"/>
                  </a:lnTo>
                  <a:lnTo>
                    <a:pt x="257" y="251"/>
                  </a:lnTo>
                  <a:lnTo>
                    <a:pt x="287" y="202"/>
                  </a:lnTo>
                  <a:lnTo>
                    <a:pt x="318" y="185"/>
                  </a:lnTo>
                  <a:lnTo>
                    <a:pt x="338" y="195"/>
                  </a:lnTo>
                  <a:lnTo>
                    <a:pt x="377" y="306"/>
                  </a:lnTo>
                  <a:lnTo>
                    <a:pt x="350" y="353"/>
                  </a:lnTo>
                  <a:lnTo>
                    <a:pt x="343" y="387"/>
                  </a:lnTo>
                  <a:lnTo>
                    <a:pt x="328" y="398"/>
                  </a:lnTo>
                  <a:lnTo>
                    <a:pt x="328" y="428"/>
                  </a:lnTo>
                  <a:lnTo>
                    <a:pt x="308" y="469"/>
                  </a:lnTo>
                  <a:lnTo>
                    <a:pt x="184" y="486"/>
                  </a:lnTo>
                  <a:lnTo>
                    <a:pt x="180" y="479"/>
                  </a:lnTo>
                  <a:lnTo>
                    <a:pt x="0" y="500"/>
                  </a:lnTo>
                  <a:lnTo>
                    <a:pt x="43" y="415"/>
                  </a:lnTo>
                  <a:close/>
                </a:path>
              </a:pathLst>
            </a:custGeom>
            <a:grpFill/>
            <a:ln w="12700">
              <a:solidFill>
                <a:schemeClr val="bg1"/>
              </a:solidFill>
              <a:round/>
              <a:headEnd/>
              <a:tailEnd/>
            </a:ln>
          </p:spPr>
          <p:txBody>
            <a:bodyPr/>
            <a:lstStyle/>
            <a:p>
              <a:pPr eaLnBrk="1" hangingPunct="1">
                <a:defRPr/>
              </a:pPr>
              <a:endParaRPr lang="en-US"/>
            </a:p>
          </p:txBody>
        </p:sp>
        <p:sp>
          <p:nvSpPr>
            <p:cNvPr id="32" name="Freeform 89">
              <a:extLst>
                <a:ext uri="{FF2B5EF4-FFF2-40B4-BE49-F238E27FC236}">
                  <a16:creationId xmlns:a16="http://schemas.microsoft.com/office/drawing/2014/main" id="{FEE82E21-AFA4-4DA4-487A-D10A98446C3C}"/>
                </a:ext>
              </a:extLst>
            </p:cNvPr>
            <p:cNvSpPr>
              <a:spLocks/>
            </p:cNvSpPr>
            <p:nvPr/>
          </p:nvSpPr>
          <p:spPr bwMode="auto">
            <a:xfrm>
              <a:off x="5737225" y="2468563"/>
              <a:ext cx="695325" cy="711200"/>
            </a:xfrm>
            <a:custGeom>
              <a:avLst/>
              <a:gdLst>
                <a:gd name="T0" fmla="*/ 13 w 516"/>
                <a:gd name="T1" fmla="*/ 202 h 528"/>
                <a:gd name="T2" fmla="*/ 12 w 516"/>
                <a:gd name="T3" fmla="*/ 265 h 528"/>
                <a:gd name="T4" fmla="*/ 75 w 516"/>
                <a:gd name="T5" fmla="*/ 304 h 528"/>
                <a:gd name="T6" fmla="*/ 98 w 516"/>
                <a:gd name="T7" fmla="*/ 331 h 528"/>
                <a:gd name="T8" fmla="*/ 149 w 516"/>
                <a:gd name="T9" fmla="*/ 369 h 528"/>
                <a:gd name="T10" fmla="*/ 156 w 516"/>
                <a:gd name="T11" fmla="*/ 413 h 528"/>
                <a:gd name="T12" fmla="*/ 166 w 516"/>
                <a:gd name="T13" fmla="*/ 472 h 528"/>
                <a:gd name="T14" fmla="*/ 214 w 516"/>
                <a:gd name="T15" fmla="*/ 528 h 528"/>
                <a:gd name="T16" fmla="*/ 470 w 516"/>
                <a:gd name="T17" fmla="*/ 513 h 528"/>
                <a:gd name="T18" fmla="*/ 457 w 516"/>
                <a:gd name="T19" fmla="*/ 431 h 528"/>
                <a:gd name="T20" fmla="*/ 479 w 516"/>
                <a:gd name="T21" fmla="*/ 307 h 528"/>
                <a:gd name="T22" fmla="*/ 479 w 516"/>
                <a:gd name="T23" fmla="*/ 273 h 528"/>
                <a:gd name="T24" fmla="*/ 516 w 516"/>
                <a:gd name="T25" fmla="*/ 177 h 528"/>
                <a:gd name="T26" fmla="*/ 506 w 516"/>
                <a:gd name="T27" fmla="*/ 173 h 528"/>
                <a:gd name="T28" fmla="*/ 482 w 516"/>
                <a:gd name="T29" fmla="*/ 229 h 528"/>
                <a:gd name="T30" fmla="*/ 462 w 516"/>
                <a:gd name="T31" fmla="*/ 233 h 528"/>
                <a:gd name="T32" fmla="*/ 453 w 516"/>
                <a:gd name="T33" fmla="*/ 256 h 528"/>
                <a:gd name="T34" fmla="*/ 431 w 516"/>
                <a:gd name="T35" fmla="*/ 272 h 528"/>
                <a:gd name="T36" fmla="*/ 447 w 516"/>
                <a:gd name="T37" fmla="*/ 221 h 528"/>
                <a:gd name="T38" fmla="*/ 462 w 516"/>
                <a:gd name="T39" fmla="*/ 200 h 528"/>
                <a:gd name="T40" fmla="*/ 435 w 516"/>
                <a:gd name="T41" fmla="*/ 127 h 528"/>
                <a:gd name="T42" fmla="*/ 416 w 516"/>
                <a:gd name="T43" fmla="*/ 122 h 528"/>
                <a:gd name="T44" fmla="*/ 409 w 516"/>
                <a:gd name="T45" fmla="*/ 105 h 528"/>
                <a:gd name="T46" fmla="*/ 209 w 516"/>
                <a:gd name="T47" fmla="*/ 42 h 528"/>
                <a:gd name="T48" fmla="*/ 183 w 516"/>
                <a:gd name="T49" fmla="*/ 31 h 528"/>
                <a:gd name="T50" fmla="*/ 170 w 516"/>
                <a:gd name="T51" fmla="*/ 42 h 528"/>
                <a:gd name="T52" fmla="*/ 165 w 516"/>
                <a:gd name="T53" fmla="*/ 39 h 528"/>
                <a:gd name="T54" fmla="*/ 171 w 516"/>
                <a:gd name="T55" fmla="*/ 17 h 528"/>
                <a:gd name="T56" fmla="*/ 176 w 516"/>
                <a:gd name="T57" fmla="*/ 3 h 528"/>
                <a:gd name="T58" fmla="*/ 170 w 516"/>
                <a:gd name="T59" fmla="*/ 0 h 528"/>
                <a:gd name="T60" fmla="*/ 88 w 516"/>
                <a:gd name="T61" fmla="*/ 34 h 528"/>
                <a:gd name="T62" fmla="*/ 80 w 516"/>
                <a:gd name="T63" fmla="*/ 36 h 528"/>
                <a:gd name="T64" fmla="*/ 63 w 516"/>
                <a:gd name="T65" fmla="*/ 27 h 528"/>
                <a:gd name="T66" fmla="*/ 47 w 516"/>
                <a:gd name="T67" fmla="*/ 37 h 528"/>
                <a:gd name="T68" fmla="*/ 51 w 516"/>
                <a:gd name="T69" fmla="*/ 98 h 528"/>
                <a:gd name="T70" fmla="*/ 0 w 516"/>
                <a:gd name="T71" fmla="*/ 160 h 528"/>
                <a:gd name="T72" fmla="*/ 13 w 516"/>
                <a:gd name="T73" fmla="*/ 202 h 528"/>
                <a:gd name="T74" fmla="*/ 13 w 516"/>
                <a:gd name="T75" fmla="*/ 202 h 52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516"/>
                <a:gd name="T115" fmla="*/ 0 h 528"/>
                <a:gd name="T116" fmla="*/ 516 w 516"/>
                <a:gd name="T117" fmla="*/ 528 h 528"/>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516" h="528">
                  <a:moveTo>
                    <a:pt x="13" y="202"/>
                  </a:moveTo>
                  <a:lnTo>
                    <a:pt x="12" y="265"/>
                  </a:lnTo>
                  <a:lnTo>
                    <a:pt x="75" y="304"/>
                  </a:lnTo>
                  <a:lnTo>
                    <a:pt x="98" y="331"/>
                  </a:lnTo>
                  <a:lnTo>
                    <a:pt x="149" y="369"/>
                  </a:lnTo>
                  <a:lnTo>
                    <a:pt x="156" y="413"/>
                  </a:lnTo>
                  <a:lnTo>
                    <a:pt x="166" y="472"/>
                  </a:lnTo>
                  <a:lnTo>
                    <a:pt x="214" y="528"/>
                  </a:lnTo>
                  <a:lnTo>
                    <a:pt x="470" y="513"/>
                  </a:lnTo>
                  <a:lnTo>
                    <a:pt x="457" y="431"/>
                  </a:lnTo>
                  <a:lnTo>
                    <a:pt x="479" y="307"/>
                  </a:lnTo>
                  <a:lnTo>
                    <a:pt x="479" y="273"/>
                  </a:lnTo>
                  <a:lnTo>
                    <a:pt x="516" y="177"/>
                  </a:lnTo>
                  <a:lnTo>
                    <a:pt x="506" y="173"/>
                  </a:lnTo>
                  <a:lnTo>
                    <a:pt x="482" y="229"/>
                  </a:lnTo>
                  <a:lnTo>
                    <a:pt x="462" y="233"/>
                  </a:lnTo>
                  <a:lnTo>
                    <a:pt x="453" y="256"/>
                  </a:lnTo>
                  <a:lnTo>
                    <a:pt x="431" y="272"/>
                  </a:lnTo>
                  <a:lnTo>
                    <a:pt x="447" y="221"/>
                  </a:lnTo>
                  <a:lnTo>
                    <a:pt x="462" y="200"/>
                  </a:lnTo>
                  <a:lnTo>
                    <a:pt x="435" y="127"/>
                  </a:lnTo>
                  <a:lnTo>
                    <a:pt x="416" y="122"/>
                  </a:lnTo>
                  <a:lnTo>
                    <a:pt x="409" y="105"/>
                  </a:lnTo>
                  <a:lnTo>
                    <a:pt x="209" y="42"/>
                  </a:lnTo>
                  <a:lnTo>
                    <a:pt x="183" y="31"/>
                  </a:lnTo>
                  <a:lnTo>
                    <a:pt x="170" y="42"/>
                  </a:lnTo>
                  <a:lnTo>
                    <a:pt x="165" y="39"/>
                  </a:lnTo>
                  <a:lnTo>
                    <a:pt x="171" y="17"/>
                  </a:lnTo>
                  <a:lnTo>
                    <a:pt x="176" y="3"/>
                  </a:lnTo>
                  <a:lnTo>
                    <a:pt x="170" y="0"/>
                  </a:lnTo>
                  <a:lnTo>
                    <a:pt x="88" y="34"/>
                  </a:lnTo>
                  <a:lnTo>
                    <a:pt x="80" y="36"/>
                  </a:lnTo>
                  <a:lnTo>
                    <a:pt x="63" y="27"/>
                  </a:lnTo>
                  <a:lnTo>
                    <a:pt x="47" y="37"/>
                  </a:lnTo>
                  <a:lnTo>
                    <a:pt x="51" y="98"/>
                  </a:lnTo>
                  <a:lnTo>
                    <a:pt x="0" y="160"/>
                  </a:lnTo>
                  <a:lnTo>
                    <a:pt x="13" y="202"/>
                  </a:lnTo>
                  <a:close/>
                </a:path>
              </a:pathLst>
            </a:custGeom>
            <a:grpFill/>
            <a:ln w="12700">
              <a:solidFill>
                <a:schemeClr val="bg1"/>
              </a:solidFill>
              <a:round/>
              <a:headEnd/>
              <a:tailEnd/>
            </a:ln>
          </p:spPr>
          <p:txBody>
            <a:bodyPr/>
            <a:lstStyle/>
            <a:p>
              <a:pPr eaLnBrk="1" hangingPunct="1">
                <a:defRPr/>
              </a:pPr>
              <a:endParaRPr lang="en-US"/>
            </a:p>
          </p:txBody>
        </p:sp>
        <p:sp>
          <p:nvSpPr>
            <p:cNvPr id="33" name="Freeform 90">
              <a:extLst>
                <a:ext uri="{FF2B5EF4-FFF2-40B4-BE49-F238E27FC236}">
                  <a16:creationId xmlns:a16="http://schemas.microsoft.com/office/drawing/2014/main" id="{F37A4F8D-4502-A497-B8C6-693AB2FBC979}"/>
                </a:ext>
              </a:extLst>
            </p:cNvPr>
            <p:cNvSpPr>
              <a:spLocks/>
            </p:cNvSpPr>
            <p:nvPr/>
          </p:nvSpPr>
          <p:spPr bwMode="auto">
            <a:xfrm>
              <a:off x="5938838" y="3159125"/>
              <a:ext cx="515937" cy="906463"/>
            </a:xfrm>
            <a:custGeom>
              <a:avLst/>
              <a:gdLst>
                <a:gd name="T0" fmla="*/ 7 w 384"/>
                <a:gd name="T1" fmla="*/ 275 h 673"/>
                <a:gd name="T2" fmla="*/ 46 w 384"/>
                <a:gd name="T3" fmla="*/ 190 h 673"/>
                <a:gd name="T4" fmla="*/ 34 w 384"/>
                <a:gd name="T5" fmla="*/ 158 h 673"/>
                <a:gd name="T6" fmla="*/ 101 w 384"/>
                <a:gd name="T7" fmla="*/ 107 h 673"/>
                <a:gd name="T8" fmla="*/ 112 w 384"/>
                <a:gd name="T9" fmla="*/ 70 h 673"/>
                <a:gd name="T10" fmla="*/ 65 w 384"/>
                <a:gd name="T11" fmla="*/ 15 h 673"/>
                <a:gd name="T12" fmla="*/ 321 w 384"/>
                <a:gd name="T13" fmla="*/ 0 h 673"/>
                <a:gd name="T14" fmla="*/ 328 w 384"/>
                <a:gd name="T15" fmla="*/ 39 h 673"/>
                <a:gd name="T16" fmla="*/ 354 w 384"/>
                <a:gd name="T17" fmla="*/ 90 h 673"/>
                <a:gd name="T18" fmla="*/ 376 w 384"/>
                <a:gd name="T19" fmla="*/ 347 h 673"/>
                <a:gd name="T20" fmla="*/ 371 w 384"/>
                <a:gd name="T21" fmla="*/ 399 h 673"/>
                <a:gd name="T22" fmla="*/ 384 w 384"/>
                <a:gd name="T23" fmla="*/ 430 h 673"/>
                <a:gd name="T24" fmla="*/ 369 w 384"/>
                <a:gd name="T25" fmla="*/ 488 h 673"/>
                <a:gd name="T26" fmla="*/ 349 w 384"/>
                <a:gd name="T27" fmla="*/ 513 h 673"/>
                <a:gd name="T28" fmla="*/ 338 w 384"/>
                <a:gd name="T29" fmla="*/ 556 h 673"/>
                <a:gd name="T30" fmla="*/ 350 w 384"/>
                <a:gd name="T31" fmla="*/ 569 h 673"/>
                <a:gd name="T32" fmla="*/ 340 w 384"/>
                <a:gd name="T33" fmla="*/ 593 h 673"/>
                <a:gd name="T34" fmla="*/ 345 w 384"/>
                <a:gd name="T35" fmla="*/ 601 h 673"/>
                <a:gd name="T36" fmla="*/ 315 w 384"/>
                <a:gd name="T37" fmla="*/ 613 h 673"/>
                <a:gd name="T38" fmla="*/ 308 w 384"/>
                <a:gd name="T39" fmla="*/ 656 h 673"/>
                <a:gd name="T40" fmla="*/ 264 w 384"/>
                <a:gd name="T41" fmla="*/ 642 h 673"/>
                <a:gd name="T42" fmla="*/ 242 w 384"/>
                <a:gd name="T43" fmla="*/ 673 h 673"/>
                <a:gd name="T44" fmla="*/ 228 w 384"/>
                <a:gd name="T45" fmla="*/ 669 h 673"/>
                <a:gd name="T46" fmla="*/ 213 w 384"/>
                <a:gd name="T47" fmla="*/ 642 h 673"/>
                <a:gd name="T48" fmla="*/ 189 w 384"/>
                <a:gd name="T49" fmla="*/ 576 h 673"/>
                <a:gd name="T50" fmla="*/ 131 w 384"/>
                <a:gd name="T51" fmla="*/ 542 h 673"/>
                <a:gd name="T52" fmla="*/ 119 w 384"/>
                <a:gd name="T53" fmla="*/ 508 h 673"/>
                <a:gd name="T54" fmla="*/ 138 w 384"/>
                <a:gd name="T55" fmla="*/ 455 h 673"/>
                <a:gd name="T56" fmla="*/ 123 w 384"/>
                <a:gd name="T57" fmla="*/ 445 h 673"/>
                <a:gd name="T58" fmla="*/ 85 w 384"/>
                <a:gd name="T59" fmla="*/ 445 h 673"/>
                <a:gd name="T60" fmla="*/ 77 w 384"/>
                <a:gd name="T61" fmla="*/ 413 h 673"/>
                <a:gd name="T62" fmla="*/ 16 w 384"/>
                <a:gd name="T63" fmla="*/ 348 h 673"/>
                <a:gd name="T64" fmla="*/ 0 w 384"/>
                <a:gd name="T65" fmla="*/ 296 h 673"/>
                <a:gd name="T66" fmla="*/ 7 w 384"/>
                <a:gd name="T67" fmla="*/ 275 h 673"/>
                <a:gd name="T68" fmla="*/ 7 w 384"/>
                <a:gd name="T69" fmla="*/ 275 h 67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84"/>
                <a:gd name="T106" fmla="*/ 0 h 673"/>
                <a:gd name="T107" fmla="*/ 384 w 384"/>
                <a:gd name="T108" fmla="*/ 673 h 673"/>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84" h="673">
                  <a:moveTo>
                    <a:pt x="7" y="275"/>
                  </a:moveTo>
                  <a:lnTo>
                    <a:pt x="46" y="190"/>
                  </a:lnTo>
                  <a:lnTo>
                    <a:pt x="34" y="158"/>
                  </a:lnTo>
                  <a:lnTo>
                    <a:pt x="101" y="107"/>
                  </a:lnTo>
                  <a:lnTo>
                    <a:pt x="112" y="70"/>
                  </a:lnTo>
                  <a:lnTo>
                    <a:pt x="65" y="15"/>
                  </a:lnTo>
                  <a:lnTo>
                    <a:pt x="321" y="0"/>
                  </a:lnTo>
                  <a:lnTo>
                    <a:pt x="328" y="39"/>
                  </a:lnTo>
                  <a:lnTo>
                    <a:pt x="354" y="90"/>
                  </a:lnTo>
                  <a:lnTo>
                    <a:pt x="376" y="347"/>
                  </a:lnTo>
                  <a:lnTo>
                    <a:pt x="371" y="399"/>
                  </a:lnTo>
                  <a:lnTo>
                    <a:pt x="384" y="430"/>
                  </a:lnTo>
                  <a:lnTo>
                    <a:pt x="369" y="488"/>
                  </a:lnTo>
                  <a:lnTo>
                    <a:pt x="349" y="513"/>
                  </a:lnTo>
                  <a:lnTo>
                    <a:pt x="338" y="556"/>
                  </a:lnTo>
                  <a:lnTo>
                    <a:pt x="350" y="569"/>
                  </a:lnTo>
                  <a:lnTo>
                    <a:pt x="340" y="593"/>
                  </a:lnTo>
                  <a:lnTo>
                    <a:pt x="345" y="601"/>
                  </a:lnTo>
                  <a:lnTo>
                    <a:pt x="315" y="613"/>
                  </a:lnTo>
                  <a:lnTo>
                    <a:pt x="308" y="656"/>
                  </a:lnTo>
                  <a:lnTo>
                    <a:pt x="264" y="642"/>
                  </a:lnTo>
                  <a:lnTo>
                    <a:pt x="242" y="673"/>
                  </a:lnTo>
                  <a:lnTo>
                    <a:pt x="228" y="669"/>
                  </a:lnTo>
                  <a:lnTo>
                    <a:pt x="213" y="642"/>
                  </a:lnTo>
                  <a:lnTo>
                    <a:pt x="189" y="576"/>
                  </a:lnTo>
                  <a:lnTo>
                    <a:pt x="131" y="542"/>
                  </a:lnTo>
                  <a:lnTo>
                    <a:pt x="119" y="508"/>
                  </a:lnTo>
                  <a:lnTo>
                    <a:pt x="138" y="455"/>
                  </a:lnTo>
                  <a:lnTo>
                    <a:pt x="123" y="445"/>
                  </a:lnTo>
                  <a:lnTo>
                    <a:pt x="85" y="445"/>
                  </a:lnTo>
                  <a:lnTo>
                    <a:pt x="77" y="413"/>
                  </a:lnTo>
                  <a:lnTo>
                    <a:pt x="16" y="348"/>
                  </a:lnTo>
                  <a:lnTo>
                    <a:pt x="0" y="296"/>
                  </a:lnTo>
                  <a:lnTo>
                    <a:pt x="7" y="275"/>
                  </a:lnTo>
                  <a:close/>
                </a:path>
              </a:pathLst>
            </a:custGeom>
            <a:grpFill/>
            <a:ln w="12700">
              <a:solidFill>
                <a:schemeClr val="bg1"/>
              </a:solidFill>
              <a:round/>
              <a:headEnd/>
              <a:tailEnd/>
            </a:ln>
          </p:spPr>
          <p:txBody>
            <a:bodyPr/>
            <a:lstStyle/>
            <a:p>
              <a:pPr eaLnBrk="1" hangingPunct="1">
                <a:defRPr/>
              </a:pPr>
              <a:endParaRPr lang="en-US"/>
            </a:p>
          </p:txBody>
        </p:sp>
        <p:sp>
          <p:nvSpPr>
            <p:cNvPr id="34" name="Freeform 91">
              <a:extLst>
                <a:ext uri="{FF2B5EF4-FFF2-40B4-BE49-F238E27FC236}">
                  <a16:creationId xmlns:a16="http://schemas.microsoft.com/office/drawing/2014/main" id="{E586F276-9286-BCD6-8C89-FB88B6B5EF07}"/>
                </a:ext>
              </a:extLst>
            </p:cNvPr>
            <p:cNvSpPr>
              <a:spLocks/>
            </p:cNvSpPr>
            <p:nvPr/>
          </p:nvSpPr>
          <p:spPr bwMode="auto">
            <a:xfrm>
              <a:off x="6392863" y="3241675"/>
              <a:ext cx="407987" cy="681038"/>
            </a:xfrm>
            <a:custGeom>
              <a:avLst/>
              <a:gdLst>
                <a:gd name="T0" fmla="*/ 11 w 303"/>
                <a:gd name="T1" fmla="*/ 506 h 506"/>
                <a:gd name="T2" fmla="*/ 19 w 303"/>
                <a:gd name="T3" fmla="*/ 491 h 506"/>
                <a:gd name="T4" fmla="*/ 77 w 303"/>
                <a:gd name="T5" fmla="*/ 488 h 506"/>
                <a:gd name="T6" fmla="*/ 124 w 303"/>
                <a:gd name="T7" fmla="*/ 472 h 506"/>
                <a:gd name="T8" fmla="*/ 172 w 303"/>
                <a:gd name="T9" fmla="*/ 444 h 506"/>
                <a:gd name="T10" fmla="*/ 211 w 303"/>
                <a:gd name="T11" fmla="*/ 442 h 506"/>
                <a:gd name="T12" fmla="*/ 255 w 303"/>
                <a:gd name="T13" fmla="*/ 369 h 506"/>
                <a:gd name="T14" fmla="*/ 269 w 303"/>
                <a:gd name="T15" fmla="*/ 374 h 506"/>
                <a:gd name="T16" fmla="*/ 303 w 303"/>
                <a:gd name="T17" fmla="*/ 348 h 506"/>
                <a:gd name="T18" fmla="*/ 294 w 303"/>
                <a:gd name="T19" fmla="*/ 330 h 506"/>
                <a:gd name="T20" fmla="*/ 298 w 303"/>
                <a:gd name="T21" fmla="*/ 320 h 506"/>
                <a:gd name="T22" fmla="*/ 264 w 303"/>
                <a:gd name="T23" fmla="*/ 7 h 506"/>
                <a:gd name="T24" fmla="*/ 260 w 303"/>
                <a:gd name="T25" fmla="*/ 0 h 506"/>
                <a:gd name="T26" fmla="*/ 80 w 303"/>
                <a:gd name="T27" fmla="*/ 21 h 506"/>
                <a:gd name="T28" fmla="*/ 46 w 303"/>
                <a:gd name="T29" fmla="*/ 38 h 506"/>
                <a:gd name="T30" fmla="*/ 16 w 303"/>
                <a:gd name="T31" fmla="*/ 29 h 506"/>
                <a:gd name="T32" fmla="*/ 38 w 303"/>
                <a:gd name="T33" fmla="*/ 286 h 506"/>
                <a:gd name="T34" fmla="*/ 33 w 303"/>
                <a:gd name="T35" fmla="*/ 338 h 506"/>
                <a:gd name="T36" fmla="*/ 46 w 303"/>
                <a:gd name="T37" fmla="*/ 369 h 506"/>
                <a:gd name="T38" fmla="*/ 31 w 303"/>
                <a:gd name="T39" fmla="*/ 427 h 506"/>
                <a:gd name="T40" fmla="*/ 11 w 303"/>
                <a:gd name="T41" fmla="*/ 452 h 506"/>
                <a:gd name="T42" fmla="*/ 0 w 303"/>
                <a:gd name="T43" fmla="*/ 495 h 506"/>
                <a:gd name="T44" fmla="*/ 11 w 303"/>
                <a:gd name="T45" fmla="*/ 506 h 506"/>
                <a:gd name="T46" fmla="*/ 11 w 303"/>
                <a:gd name="T47" fmla="*/ 506 h 5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03"/>
                <a:gd name="T73" fmla="*/ 0 h 506"/>
                <a:gd name="T74" fmla="*/ 303 w 303"/>
                <a:gd name="T75" fmla="*/ 506 h 5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03" h="506">
                  <a:moveTo>
                    <a:pt x="11" y="506"/>
                  </a:moveTo>
                  <a:lnTo>
                    <a:pt x="19" y="491"/>
                  </a:lnTo>
                  <a:lnTo>
                    <a:pt x="77" y="488"/>
                  </a:lnTo>
                  <a:lnTo>
                    <a:pt x="124" y="472"/>
                  </a:lnTo>
                  <a:lnTo>
                    <a:pt x="172" y="444"/>
                  </a:lnTo>
                  <a:lnTo>
                    <a:pt x="211" y="442"/>
                  </a:lnTo>
                  <a:lnTo>
                    <a:pt x="255" y="369"/>
                  </a:lnTo>
                  <a:lnTo>
                    <a:pt x="269" y="374"/>
                  </a:lnTo>
                  <a:lnTo>
                    <a:pt x="303" y="348"/>
                  </a:lnTo>
                  <a:lnTo>
                    <a:pt x="294" y="330"/>
                  </a:lnTo>
                  <a:lnTo>
                    <a:pt x="298" y="320"/>
                  </a:lnTo>
                  <a:lnTo>
                    <a:pt x="264" y="7"/>
                  </a:lnTo>
                  <a:lnTo>
                    <a:pt x="260" y="0"/>
                  </a:lnTo>
                  <a:lnTo>
                    <a:pt x="80" y="21"/>
                  </a:lnTo>
                  <a:lnTo>
                    <a:pt x="46" y="38"/>
                  </a:lnTo>
                  <a:lnTo>
                    <a:pt x="16" y="29"/>
                  </a:lnTo>
                  <a:lnTo>
                    <a:pt x="38" y="286"/>
                  </a:lnTo>
                  <a:lnTo>
                    <a:pt x="33" y="338"/>
                  </a:lnTo>
                  <a:lnTo>
                    <a:pt x="46" y="369"/>
                  </a:lnTo>
                  <a:lnTo>
                    <a:pt x="31" y="427"/>
                  </a:lnTo>
                  <a:lnTo>
                    <a:pt x="11" y="452"/>
                  </a:lnTo>
                  <a:lnTo>
                    <a:pt x="0" y="495"/>
                  </a:lnTo>
                  <a:lnTo>
                    <a:pt x="11" y="506"/>
                  </a:lnTo>
                  <a:close/>
                </a:path>
              </a:pathLst>
            </a:custGeom>
            <a:grpFill/>
            <a:ln w="12700">
              <a:solidFill>
                <a:schemeClr val="bg1"/>
              </a:solidFill>
              <a:round/>
              <a:headEnd/>
              <a:tailEnd/>
            </a:ln>
          </p:spPr>
          <p:txBody>
            <a:bodyPr/>
            <a:lstStyle/>
            <a:p>
              <a:pPr eaLnBrk="1" hangingPunct="1">
                <a:defRPr/>
              </a:pPr>
              <a:endParaRPr lang="en-US"/>
            </a:p>
          </p:txBody>
        </p:sp>
        <p:sp>
          <p:nvSpPr>
            <p:cNvPr id="35" name="Freeform 92">
              <a:extLst>
                <a:ext uri="{FF2B5EF4-FFF2-40B4-BE49-F238E27FC236}">
                  <a16:creationId xmlns:a16="http://schemas.microsoft.com/office/drawing/2014/main" id="{47A956BD-511D-C610-7D29-7B2580D2D040}"/>
                </a:ext>
              </a:extLst>
            </p:cNvPr>
            <p:cNvSpPr>
              <a:spLocks/>
            </p:cNvSpPr>
            <p:nvPr/>
          </p:nvSpPr>
          <p:spPr bwMode="auto">
            <a:xfrm>
              <a:off x="6242050" y="3670300"/>
              <a:ext cx="952500" cy="474663"/>
            </a:xfrm>
            <a:custGeom>
              <a:avLst/>
              <a:gdLst>
                <a:gd name="T0" fmla="*/ 4 w 707"/>
                <a:gd name="T1" fmla="*/ 335 h 353"/>
                <a:gd name="T2" fmla="*/ 21 w 707"/>
                <a:gd name="T3" fmla="*/ 333 h 353"/>
                <a:gd name="T4" fmla="*/ 26 w 707"/>
                <a:gd name="T5" fmla="*/ 295 h 353"/>
                <a:gd name="T6" fmla="*/ 16 w 707"/>
                <a:gd name="T7" fmla="*/ 294 h 353"/>
                <a:gd name="T8" fmla="*/ 38 w 707"/>
                <a:gd name="T9" fmla="*/ 263 h 353"/>
                <a:gd name="T10" fmla="*/ 82 w 707"/>
                <a:gd name="T11" fmla="*/ 277 h 353"/>
                <a:gd name="T12" fmla="*/ 89 w 707"/>
                <a:gd name="T13" fmla="*/ 234 h 353"/>
                <a:gd name="T14" fmla="*/ 119 w 707"/>
                <a:gd name="T15" fmla="*/ 222 h 353"/>
                <a:gd name="T16" fmla="*/ 114 w 707"/>
                <a:gd name="T17" fmla="*/ 214 h 353"/>
                <a:gd name="T18" fmla="*/ 131 w 707"/>
                <a:gd name="T19" fmla="*/ 173 h 353"/>
                <a:gd name="T20" fmla="*/ 189 w 707"/>
                <a:gd name="T21" fmla="*/ 170 h 353"/>
                <a:gd name="T22" fmla="*/ 236 w 707"/>
                <a:gd name="T23" fmla="*/ 154 h 353"/>
                <a:gd name="T24" fmla="*/ 267 w 707"/>
                <a:gd name="T25" fmla="*/ 134 h 353"/>
                <a:gd name="T26" fmla="*/ 284 w 707"/>
                <a:gd name="T27" fmla="*/ 126 h 353"/>
                <a:gd name="T28" fmla="*/ 323 w 707"/>
                <a:gd name="T29" fmla="*/ 124 h 353"/>
                <a:gd name="T30" fmla="*/ 367 w 707"/>
                <a:gd name="T31" fmla="*/ 51 h 353"/>
                <a:gd name="T32" fmla="*/ 381 w 707"/>
                <a:gd name="T33" fmla="*/ 56 h 353"/>
                <a:gd name="T34" fmla="*/ 415 w 707"/>
                <a:gd name="T35" fmla="*/ 30 h 353"/>
                <a:gd name="T36" fmla="*/ 406 w 707"/>
                <a:gd name="T37" fmla="*/ 12 h 353"/>
                <a:gd name="T38" fmla="*/ 410 w 707"/>
                <a:gd name="T39" fmla="*/ 2 h 353"/>
                <a:gd name="T40" fmla="*/ 440 w 707"/>
                <a:gd name="T41" fmla="*/ 0 h 353"/>
                <a:gd name="T42" fmla="*/ 461 w 707"/>
                <a:gd name="T43" fmla="*/ 7 h 353"/>
                <a:gd name="T44" fmla="*/ 522 w 707"/>
                <a:gd name="T45" fmla="*/ 42 h 353"/>
                <a:gd name="T46" fmla="*/ 566 w 707"/>
                <a:gd name="T47" fmla="*/ 41 h 353"/>
                <a:gd name="T48" fmla="*/ 586 w 707"/>
                <a:gd name="T49" fmla="*/ 27 h 353"/>
                <a:gd name="T50" fmla="*/ 636 w 707"/>
                <a:gd name="T51" fmla="*/ 58 h 353"/>
                <a:gd name="T52" fmla="*/ 651 w 707"/>
                <a:gd name="T53" fmla="*/ 115 h 353"/>
                <a:gd name="T54" fmla="*/ 707 w 707"/>
                <a:gd name="T55" fmla="*/ 156 h 353"/>
                <a:gd name="T56" fmla="*/ 680 w 707"/>
                <a:gd name="T57" fmla="*/ 188 h 353"/>
                <a:gd name="T58" fmla="*/ 632 w 707"/>
                <a:gd name="T59" fmla="*/ 234 h 353"/>
                <a:gd name="T60" fmla="*/ 630 w 707"/>
                <a:gd name="T61" fmla="*/ 244 h 353"/>
                <a:gd name="T62" fmla="*/ 561 w 707"/>
                <a:gd name="T63" fmla="*/ 289 h 353"/>
                <a:gd name="T64" fmla="*/ 170 w 707"/>
                <a:gd name="T65" fmla="*/ 326 h 353"/>
                <a:gd name="T66" fmla="*/ 128 w 707"/>
                <a:gd name="T67" fmla="*/ 323 h 353"/>
                <a:gd name="T68" fmla="*/ 129 w 707"/>
                <a:gd name="T69" fmla="*/ 343 h 353"/>
                <a:gd name="T70" fmla="*/ 0 w 707"/>
                <a:gd name="T71" fmla="*/ 353 h 353"/>
                <a:gd name="T72" fmla="*/ 4 w 707"/>
                <a:gd name="T73" fmla="*/ 335 h 353"/>
                <a:gd name="T74" fmla="*/ 4 w 707"/>
                <a:gd name="T75" fmla="*/ 335 h 35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07"/>
                <a:gd name="T115" fmla="*/ 0 h 353"/>
                <a:gd name="T116" fmla="*/ 707 w 707"/>
                <a:gd name="T117" fmla="*/ 353 h 35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07" h="353">
                  <a:moveTo>
                    <a:pt x="4" y="335"/>
                  </a:moveTo>
                  <a:lnTo>
                    <a:pt x="21" y="333"/>
                  </a:lnTo>
                  <a:lnTo>
                    <a:pt x="26" y="295"/>
                  </a:lnTo>
                  <a:lnTo>
                    <a:pt x="16" y="294"/>
                  </a:lnTo>
                  <a:lnTo>
                    <a:pt x="38" y="263"/>
                  </a:lnTo>
                  <a:lnTo>
                    <a:pt x="82" y="277"/>
                  </a:lnTo>
                  <a:lnTo>
                    <a:pt x="89" y="234"/>
                  </a:lnTo>
                  <a:lnTo>
                    <a:pt x="119" y="222"/>
                  </a:lnTo>
                  <a:lnTo>
                    <a:pt x="114" y="214"/>
                  </a:lnTo>
                  <a:lnTo>
                    <a:pt x="131" y="173"/>
                  </a:lnTo>
                  <a:lnTo>
                    <a:pt x="189" y="170"/>
                  </a:lnTo>
                  <a:lnTo>
                    <a:pt x="236" y="154"/>
                  </a:lnTo>
                  <a:lnTo>
                    <a:pt x="267" y="134"/>
                  </a:lnTo>
                  <a:lnTo>
                    <a:pt x="284" y="126"/>
                  </a:lnTo>
                  <a:lnTo>
                    <a:pt x="323" y="124"/>
                  </a:lnTo>
                  <a:lnTo>
                    <a:pt x="367" y="51"/>
                  </a:lnTo>
                  <a:lnTo>
                    <a:pt x="381" y="56"/>
                  </a:lnTo>
                  <a:lnTo>
                    <a:pt x="415" y="30"/>
                  </a:lnTo>
                  <a:lnTo>
                    <a:pt x="406" y="12"/>
                  </a:lnTo>
                  <a:lnTo>
                    <a:pt x="410" y="2"/>
                  </a:lnTo>
                  <a:lnTo>
                    <a:pt x="440" y="0"/>
                  </a:lnTo>
                  <a:lnTo>
                    <a:pt x="461" y="7"/>
                  </a:lnTo>
                  <a:lnTo>
                    <a:pt x="522" y="42"/>
                  </a:lnTo>
                  <a:lnTo>
                    <a:pt x="566" y="41"/>
                  </a:lnTo>
                  <a:lnTo>
                    <a:pt x="586" y="27"/>
                  </a:lnTo>
                  <a:lnTo>
                    <a:pt x="636" y="58"/>
                  </a:lnTo>
                  <a:lnTo>
                    <a:pt x="651" y="115"/>
                  </a:lnTo>
                  <a:lnTo>
                    <a:pt x="707" y="156"/>
                  </a:lnTo>
                  <a:lnTo>
                    <a:pt x="680" y="188"/>
                  </a:lnTo>
                  <a:lnTo>
                    <a:pt x="632" y="234"/>
                  </a:lnTo>
                  <a:lnTo>
                    <a:pt x="630" y="244"/>
                  </a:lnTo>
                  <a:lnTo>
                    <a:pt x="561" y="289"/>
                  </a:lnTo>
                  <a:lnTo>
                    <a:pt x="170" y="326"/>
                  </a:lnTo>
                  <a:lnTo>
                    <a:pt x="128" y="323"/>
                  </a:lnTo>
                  <a:lnTo>
                    <a:pt x="129" y="343"/>
                  </a:lnTo>
                  <a:lnTo>
                    <a:pt x="0" y="353"/>
                  </a:lnTo>
                  <a:lnTo>
                    <a:pt x="4" y="335"/>
                  </a:lnTo>
                  <a:close/>
                </a:path>
              </a:pathLst>
            </a:custGeom>
            <a:grpFill/>
            <a:ln w="12700">
              <a:solidFill>
                <a:schemeClr val="bg1"/>
              </a:solidFill>
              <a:round/>
              <a:headEnd/>
              <a:tailEnd/>
            </a:ln>
          </p:spPr>
          <p:txBody>
            <a:bodyPr/>
            <a:lstStyle/>
            <a:p>
              <a:pPr eaLnBrk="1" hangingPunct="1">
                <a:defRPr/>
              </a:pPr>
              <a:endParaRPr lang="en-US"/>
            </a:p>
          </p:txBody>
        </p:sp>
        <p:sp>
          <p:nvSpPr>
            <p:cNvPr id="36" name="Freeform 93">
              <a:extLst>
                <a:ext uri="{FF2B5EF4-FFF2-40B4-BE49-F238E27FC236}">
                  <a16:creationId xmlns:a16="http://schemas.microsoft.com/office/drawing/2014/main" id="{D8F60C8E-82C5-3479-559B-D0D77BB07F56}"/>
                </a:ext>
              </a:extLst>
            </p:cNvPr>
            <p:cNvSpPr>
              <a:spLocks/>
            </p:cNvSpPr>
            <p:nvPr/>
          </p:nvSpPr>
          <p:spPr bwMode="auto">
            <a:xfrm>
              <a:off x="6137275" y="4024313"/>
              <a:ext cx="1120775" cy="369887"/>
            </a:xfrm>
            <a:custGeom>
              <a:avLst/>
              <a:gdLst>
                <a:gd name="T0" fmla="*/ 15 w 832"/>
                <a:gd name="T1" fmla="*/ 226 h 275"/>
                <a:gd name="T2" fmla="*/ 10 w 832"/>
                <a:gd name="T3" fmla="*/ 223 h 275"/>
                <a:gd name="T4" fmla="*/ 34 w 832"/>
                <a:gd name="T5" fmla="*/ 204 h 275"/>
                <a:gd name="T6" fmla="*/ 58 w 832"/>
                <a:gd name="T7" fmla="*/ 162 h 275"/>
                <a:gd name="T8" fmla="*/ 49 w 832"/>
                <a:gd name="T9" fmla="*/ 151 h 275"/>
                <a:gd name="T10" fmla="*/ 61 w 832"/>
                <a:gd name="T11" fmla="*/ 131 h 275"/>
                <a:gd name="T12" fmla="*/ 61 w 832"/>
                <a:gd name="T13" fmla="*/ 107 h 275"/>
                <a:gd name="T14" fmla="*/ 78 w 832"/>
                <a:gd name="T15" fmla="*/ 90 h 275"/>
                <a:gd name="T16" fmla="*/ 207 w 832"/>
                <a:gd name="T17" fmla="*/ 80 h 275"/>
                <a:gd name="T18" fmla="*/ 206 w 832"/>
                <a:gd name="T19" fmla="*/ 60 h 275"/>
                <a:gd name="T20" fmla="*/ 248 w 832"/>
                <a:gd name="T21" fmla="*/ 63 h 275"/>
                <a:gd name="T22" fmla="*/ 639 w 832"/>
                <a:gd name="T23" fmla="*/ 26 h 275"/>
                <a:gd name="T24" fmla="*/ 832 w 832"/>
                <a:gd name="T25" fmla="*/ 0 h 275"/>
                <a:gd name="T26" fmla="*/ 799 w 832"/>
                <a:gd name="T27" fmla="*/ 66 h 275"/>
                <a:gd name="T28" fmla="*/ 746 w 832"/>
                <a:gd name="T29" fmla="*/ 78 h 275"/>
                <a:gd name="T30" fmla="*/ 720 w 832"/>
                <a:gd name="T31" fmla="*/ 112 h 275"/>
                <a:gd name="T32" fmla="*/ 625 w 832"/>
                <a:gd name="T33" fmla="*/ 167 h 275"/>
                <a:gd name="T34" fmla="*/ 620 w 832"/>
                <a:gd name="T35" fmla="*/ 187 h 275"/>
                <a:gd name="T36" fmla="*/ 596 w 832"/>
                <a:gd name="T37" fmla="*/ 199 h 275"/>
                <a:gd name="T38" fmla="*/ 596 w 832"/>
                <a:gd name="T39" fmla="*/ 226 h 275"/>
                <a:gd name="T40" fmla="*/ 467 w 832"/>
                <a:gd name="T41" fmla="*/ 241 h 275"/>
                <a:gd name="T42" fmla="*/ 209 w 832"/>
                <a:gd name="T43" fmla="*/ 263 h 275"/>
                <a:gd name="T44" fmla="*/ 0 w 832"/>
                <a:gd name="T45" fmla="*/ 275 h 275"/>
                <a:gd name="T46" fmla="*/ 15 w 832"/>
                <a:gd name="T47" fmla="*/ 226 h 275"/>
                <a:gd name="T48" fmla="*/ 15 w 832"/>
                <a:gd name="T49" fmla="*/ 226 h 275"/>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32"/>
                <a:gd name="T76" fmla="*/ 0 h 275"/>
                <a:gd name="T77" fmla="*/ 832 w 832"/>
                <a:gd name="T78" fmla="*/ 275 h 275"/>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32" h="275">
                  <a:moveTo>
                    <a:pt x="15" y="226"/>
                  </a:moveTo>
                  <a:lnTo>
                    <a:pt x="10" y="223"/>
                  </a:lnTo>
                  <a:lnTo>
                    <a:pt x="34" y="204"/>
                  </a:lnTo>
                  <a:lnTo>
                    <a:pt x="58" y="162"/>
                  </a:lnTo>
                  <a:lnTo>
                    <a:pt x="49" y="151"/>
                  </a:lnTo>
                  <a:lnTo>
                    <a:pt x="61" y="131"/>
                  </a:lnTo>
                  <a:lnTo>
                    <a:pt x="61" y="107"/>
                  </a:lnTo>
                  <a:lnTo>
                    <a:pt x="78" y="90"/>
                  </a:lnTo>
                  <a:lnTo>
                    <a:pt x="207" y="80"/>
                  </a:lnTo>
                  <a:lnTo>
                    <a:pt x="206" y="60"/>
                  </a:lnTo>
                  <a:lnTo>
                    <a:pt x="248" y="63"/>
                  </a:lnTo>
                  <a:lnTo>
                    <a:pt x="639" y="26"/>
                  </a:lnTo>
                  <a:lnTo>
                    <a:pt x="832" y="0"/>
                  </a:lnTo>
                  <a:lnTo>
                    <a:pt x="799" y="66"/>
                  </a:lnTo>
                  <a:lnTo>
                    <a:pt x="746" y="78"/>
                  </a:lnTo>
                  <a:lnTo>
                    <a:pt x="720" y="112"/>
                  </a:lnTo>
                  <a:lnTo>
                    <a:pt x="625" y="167"/>
                  </a:lnTo>
                  <a:lnTo>
                    <a:pt x="620" y="187"/>
                  </a:lnTo>
                  <a:lnTo>
                    <a:pt x="596" y="199"/>
                  </a:lnTo>
                  <a:lnTo>
                    <a:pt x="596" y="226"/>
                  </a:lnTo>
                  <a:lnTo>
                    <a:pt x="467" y="241"/>
                  </a:lnTo>
                  <a:lnTo>
                    <a:pt x="209" y="263"/>
                  </a:lnTo>
                  <a:lnTo>
                    <a:pt x="0" y="275"/>
                  </a:lnTo>
                  <a:lnTo>
                    <a:pt x="15" y="226"/>
                  </a:lnTo>
                  <a:close/>
                </a:path>
              </a:pathLst>
            </a:custGeom>
            <a:grpFill/>
            <a:ln w="12700">
              <a:solidFill>
                <a:schemeClr val="bg1"/>
              </a:solidFill>
              <a:round/>
              <a:headEnd/>
              <a:tailEnd/>
            </a:ln>
          </p:spPr>
          <p:txBody>
            <a:bodyPr/>
            <a:lstStyle/>
            <a:p>
              <a:pPr eaLnBrk="1" hangingPunct="1">
                <a:defRPr/>
              </a:pPr>
              <a:endParaRPr lang="en-US"/>
            </a:p>
          </p:txBody>
        </p:sp>
        <p:sp>
          <p:nvSpPr>
            <p:cNvPr id="37" name="Freeform 94">
              <a:extLst>
                <a:ext uri="{FF2B5EF4-FFF2-40B4-BE49-F238E27FC236}">
                  <a16:creationId xmlns:a16="http://schemas.microsoft.com/office/drawing/2014/main" id="{AA49E79B-3D61-306A-2DFA-995BB566C9AF}"/>
                </a:ext>
              </a:extLst>
            </p:cNvPr>
            <p:cNvSpPr>
              <a:spLocks/>
            </p:cNvSpPr>
            <p:nvPr/>
          </p:nvSpPr>
          <p:spPr bwMode="auto">
            <a:xfrm>
              <a:off x="5984875" y="4378325"/>
              <a:ext cx="466725" cy="787400"/>
            </a:xfrm>
            <a:custGeom>
              <a:avLst/>
              <a:gdLst>
                <a:gd name="T0" fmla="*/ 24 w 347"/>
                <a:gd name="T1" fmla="*/ 408 h 585"/>
                <a:gd name="T2" fmla="*/ 58 w 347"/>
                <a:gd name="T3" fmla="*/ 364 h 585"/>
                <a:gd name="T4" fmla="*/ 48 w 347"/>
                <a:gd name="T5" fmla="*/ 352 h 585"/>
                <a:gd name="T6" fmla="*/ 34 w 347"/>
                <a:gd name="T7" fmla="*/ 257 h 585"/>
                <a:gd name="T8" fmla="*/ 29 w 347"/>
                <a:gd name="T9" fmla="*/ 192 h 585"/>
                <a:gd name="T10" fmla="*/ 53 w 347"/>
                <a:gd name="T11" fmla="*/ 121 h 585"/>
                <a:gd name="T12" fmla="*/ 90 w 347"/>
                <a:gd name="T13" fmla="*/ 72 h 585"/>
                <a:gd name="T14" fmla="*/ 87 w 347"/>
                <a:gd name="T15" fmla="*/ 58 h 585"/>
                <a:gd name="T16" fmla="*/ 114 w 347"/>
                <a:gd name="T17" fmla="*/ 12 h 585"/>
                <a:gd name="T18" fmla="*/ 323 w 347"/>
                <a:gd name="T19" fmla="*/ 0 h 585"/>
                <a:gd name="T20" fmla="*/ 333 w 347"/>
                <a:gd name="T21" fmla="*/ 11 h 585"/>
                <a:gd name="T22" fmla="*/ 323 w 347"/>
                <a:gd name="T23" fmla="*/ 374 h 585"/>
                <a:gd name="T24" fmla="*/ 347 w 347"/>
                <a:gd name="T25" fmla="*/ 549 h 585"/>
                <a:gd name="T26" fmla="*/ 338 w 347"/>
                <a:gd name="T27" fmla="*/ 558 h 585"/>
                <a:gd name="T28" fmla="*/ 294 w 347"/>
                <a:gd name="T29" fmla="*/ 548 h 585"/>
                <a:gd name="T30" fmla="*/ 226 w 347"/>
                <a:gd name="T31" fmla="*/ 585 h 585"/>
                <a:gd name="T32" fmla="*/ 192 w 347"/>
                <a:gd name="T33" fmla="*/ 529 h 585"/>
                <a:gd name="T34" fmla="*/ 197 w 347"/>
                <a:gd name="T35" fmla="*/ 488 h 585"/>
                <a:gd name="T36" fmla="*/ 0 w 347"/>
                <a:gd name="T37" fmla="*/ 497 h 585"/>
                <a:gd name="T38" fmla="*/ 24 w 347"/>
                <a:gd name="T39" fmla="*/ 408 h 585"/>
                <a:gd name="T40" fmla="*/ 24 w 347"/>
                <a:gd name="T41" fmla="*/ 408 h 58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47"/>
                <a:gd name="T64" fmla="*/ 0 h 585"/>
                <a:gd name="T65" fmla="*/ 347 w 347"/>
                <a:gd name="T66" fmla="*/ 585 h 585"/>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47" h="585">
                  <a:moveTo>
                    <a:pt x="24" y="408"/>
                  </a:moveTo>
                  <a:lnTo>
                    <a:pt x="58" y="364"/>
                  </a:lnTo>
                  <a:lnTo>
                    <a:pt x="48" y="352"/>
                  </a:lnTo>
                  <a:lnTo>
                    <a:pt x="34" y="257"/>
                  </a:lnTo>
                  <a:lnTo>
                    <a:pt x="29" y="192"/>
                  </a:lnTo>
                  <a:lnTo>
                    <a:pt x="53" y="121"/>
                  </a:lnTo>
                  <a:lnTo>
                    <a:pt x="90" y="72"/>
                  </a:lnTo>
                  <a:lnTo>
                    <a:pt x="87" y="58"/>
                  </a:lnTo>
                  <a:lnTo>
                    <a:pt x="114" y="12"/>
                  </a:lnTo>
                  <a:lnTo>
                    <a:pt x="323" y="0"/>
                  </a:lnTo>
                  <a:lnTo>
                    <a:pt x="333" y="11"/>
                  </a:lnTo>
                  <a:lnTo>
                    <a:pt x="323" y="374"/>
                  </a:lnTo>
                  <a:lnTo>
                    <a:pt x="347" y="549"/>
                  </a:lnTo>
                  <a:lnTo>
                    <a:pt x="338" y="558"/>
                  </a:lnTo>
                  <a:lnTo>
                    <a:pt x="294" y="548"/>
                  </a:lnTo>
                  <a:lnTo>
                    <a:pt x="226" y="585"/>
                  </a:lnTo>
                  <a:lnTo>
                    <a:pt x="192" y="529"/>
                  </a:lnTo>
                  <a:lnTo>
                    <a:pt x="197" y="488"/>
                  </a:lnTo>
                  <a:lnTo>
                    <a:pt x="0" y="497"/>
                  </a:lnTo>
                  <a:lnTo>
                    <a:pt x="24" y="408"/>
                  </a:lnTo>
                  <a:close/>
                </a:path>
              </a:pathLst>
            </a:custGeom>
            <a:grpFill/>
            <a:ln w="12700">
              <a:solidFill>
                <a:schemeClr val="bg1"/>
              </a:solidFill>
              <a:round/>
              <a:headEnd/>
              <a:tailEnd/>
            </a:ln>
          </p:spPr>
          <p:txBody>
            <a:bodyPr/>
            <a:lstStyle/>
            <a:p>
              <a:pPr eaLnBrk="1" hangingPunct="1">
                <a:defRPr/>
              </a:pPr>
              <a:endParaRPr lang="en-US"/>
            </a:p>
          </p:txBody>
        </p:sp>
        <p:sp>
          <p:nvSpPr>
            <p:cNvPr id="38" name="Freeform 95">
              <a:extLst>
                <a:ext uri="{FF2B5EF4-FFF2-40B4-BE49-F238E27FC236}">
                  <a16:creationId xmlns:a16="http://schemas.microsoft.com/office/drawing/2014/main" id="{964B3BC1-BF5D-E117-7B0E-FBDF441A8A87}"/>
                </a:ext>
              </a:extLst>
            </p:cNvPr>
            <p:cNvSpPr>
              <a:spLocks/>
            </p:cNvSpPr>
            <p:nvPr/>
          </p:nvSpPr>
          <p:spPr bwMode="auto">
            <a:xfrm>
              <a:off x="6419850" y="4348163"/>
              <a:ext cx="500063" cy="795337"/>
            </a:xfrm>
            <a:custGeom>
              <a:avLst/>
              <a:gdLst>
                <a:gd name="T0" fmla="*/ 10 w 372"/>
                <a:gd name="T1" fmla="*/ 33 h 590"/>
                <a:gd name="T2" fmla="*/ 0 w 372"/>
                <a:gd name="T3" fmla="*/ 396 h 590"/>
                <a:gd name="T4" fmla="*/ 24 w 372"/>
                <a:gd name="T5" fmla="*/ 571 h 590"/>
                <a:gd name="T6" fmla="*/ 49 w 372"/>
                <a:gd name="T7" fmla="*/ 578 h 590"/>
                <a:gd name="T8" fmla="*/ 73 w 372"/>
                <a:gd name="T9" fmla="*/ 564 h 590"/>
                <a:gd name="T10" fmla="*/ 87 w 372"/>
                <a:gd name="T11" fmla="*/ 578 h 590"/>
                <a:gd name="T12" fmla="*/ 66 w 372"/>
                <a:gd name="T13" fmla="*/ 590 h 590"/>
                <a:gd name="T14" fmla="*/ 117 w 372"/>
                <a:gd name="T15" fmla="*/ 576 h 590"/>
                <a:gd name="T16" fmla="*/ 127 w 372"/>
                <a:gd name="T17" fmla="*/ 561 h 590"/>
                <a:gd name="T18" fmla="*/ 121 w 372"/>
                <a:gd name="T19" fmla="*/ 551 h 590"/>
                <a:gd name="T20" fmla="*/ 124 w 372"/>
                <a:gd name="T21" fmla="*/ 536 h 590"/>
                <a:gd name="T22" fmla="*/ 100 w 372"/>
                <a:gd name="T23" fmla="*/ 513 h 590"/>
                <a:gd name="T24" fmla="*/ 100 w 372"/>
                <a:gd name="T25" fmla="*/ 495 h 590"/>
                <a:gd name="T26" fmla="*/ 372 w 372"/>
                <a:gd name="T27" fmla="*/ 471 h 590"/>
                <a:gd name="T28" fmla="*/ 350 w 372"/>
                <a:gd name="T29" fmla="*/ 378 h 590"/>
                <a:gd name="T30" fmla="*/ 364 w 372"/>
                <a:gd name="T31" fmla="*/ 322 h 590"/>
                <a:gd name="T32" fmla="*/ 330 w 372"/>
                <a:gd name="T33" fmla="*/ 248 h 590"/>
                <a:gd name="T34" fmla="*/ 258 w 372"/>
                <a:gd name="T35" fmla="*/ 0 h 590"/>
                <a:gd name="T36" fmla="*/ 0 w 372"/>
                <a:gd name="T37" fmla="*/ 22 h 590"/>
                <a:gd name="T38" fmla="*/ 10 w 372"/>
                <a:gd name="T39" fmla="*/ 33 h 590"/>
                <a:gd name="T40" fmla="*/ 10 w 372"/>
                <a:gd name="T41" fmla="*/ 33 h 59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372"/>
                <a:gd name="T64" fmla="*/ 0 h 590"/>
                <a:gd name="T65" fmla="*/ 372 w 372"/>
                <a:gd name="T66" fmla="*/ 590 h 590"/>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372" h="590">
                  <a:moveTo>
                    <a:pt x="10" y="33"/>
                  </a:moveTo>
                  <a:lnTo>
                    <a:pt x="0" y="396"/>
                  </a:lnTo>
                  <a:lnTo>
                    <a:pt x="24" y="571"/>
                  </a:lnTo>
                  <a:lnTo>
                    <a:pt x="49" y="578"/>
                  </a:lnTo>
                  <a:lnTo>
                    <a:pt x="73" y="564"/>
                  </a:lnTo>
                  <a:lnTo>
                    <a:pt x="87" y="578"/>
                  </a:lnTo>
                  <a:lnTo>
                    <a:pt x="66" y="590"/>
                  </a:lnTo>
                  <a:lnTo>
                    <a:pt x="117" y="576"/>
                  </a:lnTo>
                  <a:lnTo>
                    <a:pt x="127" y="561"/>
                  </a:lnTo>
                  <a:lnTo>
                    <a:pt x="121" y="551"/>
                  </a:lnTo>
                  <a:lnTo>
                    <a:pt x="124" y="536"/>
                  </a:lnTo>
                  <a:lnTo>
                    <a:pt x="100" y="513"/>
                  </a:lnTo>
                  <a:lnTo>
                    <a:pt x="100" y="495"/>
                  </a:lnTo>
                  <a:lnTo>
                    <a:pt x="372" y="471"/>
                  </a:lnTo>
                  <a:lnTo>
                    <a:pt x="350" y="378"/>
                  </a:lnTo>
                  <a:lnTo>
                    <a:pt x="364" y="322"/>
                  </a:lnTo>
                  <a:lnTo>
                    <a:pt x="330" y="248"/>
                  </a:lnTo>
                  <a:lnTo>
                    <a:pt x="258" y="0"/>
                  </a:lnTo>
                  <a:lnTo>
                    <a:pt x="0" y="22"/>
                  </a:lnTo>
                  <a:lnTo>
                    <a:pt x="10" y="33"/>
                  </a:lnTo>
                  <a:close/>
                </a:path>
              </a:pathLst>
            </a:custGeom>
            <a:grpFill/>
            <a:ln w="12700">
              <a:solidFill>
                <a:schemeClr val="bg1"/>
              </a:solidFill>
              <a:round/>
              <a:headEnd/>
              <a:tailEnd/>
            </a:ln>
          </p:spPr>
          <p:txBody>
            <a:bodyPr/>
            <a:lstStyle/>
            <a:p>
              <a:pPr eaLnBrk="1" hangingPunct="1">
                <a:defRPr/>
              </a:pPr>
              <a:endParaRPr lang="en-US"/>
            </a:p>
          </p:txBody>
        </p:sp>
        <p:sp>
          <p:nvSpPr>
            <p:cNvPr id="39" name="Freeform 96">
              <a:extLst>
                <a:ext uri="{FF2B5EF4-FFF2-40B4-BE49-F238E27FC236}">
                  <a16:creationId xmlns:a16="http://schemas.microsoft.com/office/drawing/2014/main" id="{0C260ACD-5976-A036-DA7A-207B1BB87265}"/>
                </a:ext>
              </a:extLst>
            </p:cNvPr>
            <p:cNvSpPr>
              <a:spLocks/>
            </p:cNvSpPr>
            <p:nvPr/>
          </p:nvSpPr>
          <p:spPr bwMode="auto">
            <a:xfrm>
              <a:off x="6765925" y="4308475"/>
              <a:ext cx="708025" cy="723900"/>
            </a:xfrm>
            <a:custGeom>
              <a:avLst/>
              <a:gdLst>
                <a:gd name="T0" fmla="*/ 72 w 525"/>
                <a:gd name="T1" fmla="*/ 278 h 538"/>
                <a:gd name="T2" fmla="*/ 106 w 525"/>
                <a:gd name="T3" fmla="*/ 352 h 538"/>
                <a:gd name="T4" fmla="*/ 92 w 525"/>
                <a:gd name="T5" fmla="*/ 408 h 538"/>
                <a:gd name="T6" fmla="*/ 114 w 525"/>
                <a:gd name="T7" fmla="*/ 501 h 538"/>
                <a:gd name="T8" fmla="*/ 134 w 525"/>
                <a:gd name="T9" fmla="*/ 532 h 538"/>
                <a:gd name="T10" fmla="*/ 415 w 525"/>
                <a:gd name="T11" fmla="*/ 516 h 538"/>
                <a:gd name="T12" fmla="*/ 418 w 525"/>
                <a:gd name="T13" fmla="*/ 535 h 538"/>
                <a:gd name="T14" fmla="*/ 435 w 525"/>
                <a:gd name="T15" fmla="*/ 538 h 538"/>
                <a:gd name="T16" fmla="*/ 428 w 525"/>
                <a:gd name="T17" fmla="*/ 493 h 538"/>
                <a:gd name="T18" fmla="*/ 440 w 525"/>
                <a:gd name="T19" fmla="*/ 481 h 538"/>
                <a:gd name="T20" fmla="*/ 481 w 525"/>
                <a:gd name="T21" fmla="*/ 489 h 538"/>
                <a:gd name="T22" fmla="*/ 488 w 525"/>
                <a:gd name="T23" fmla="*/ 457 h 538"/>
                <a:gd name="T24" fmla="*/ 483 w 525"/>
                <a:gd name="T25" fmla="*/ 414 h 538"/>
                <a:gd name="T26" fmla="*/ 500 w 525"/>
                <a:gd name="T27" fmla="*/ 402 h 538"/>
                <a:gd name="T28" fmla="*/ 525 w 525"/>
                <a:gd name="T29" fmla="*/ 321 h 538"/>
                <a:gd name="T30" fmla="*/ 508 w 525"/>
                <a:gd name="T31" fmla="*/ 318 h 538"/>
                <a:gd name="T32" fmla="*/ 440 w 525"/>
                <a:gd name="T33" fmla="*/ 212 h 538"/>
                <a:gd name="T34" fmla="*/ 292 w 525"/>
                <a:gd name="T35" fmla="*/ 80 h 538"/>
                <a:gd name="T36" fmla="*/ 228 w 525"/>
                <a:gd name="T37" fmla="*/ 39 h 538"/>
                <a:gd name="T38" fmla="*/ 250 w 525"/>
                <a:gd name="T39" fmla="*/ 0 h 538"/>
                <a:gd name="T40" fmla="*/ 129 w 525"/>
                <a:gd name="T41" fmla="*/ 15 h 538"/>
                <a:gd name="T42" fmla="*/ 0 w 525"/>
                <a:gd name="T43" fmla="*/ 30 h 538"/>
                <a:gd name="T44" fmla="*/ 72 w 525"/>
                <a:gd name="T45" fmla="*/ 278 h 538"/>
                <a:gd name="T46" fmla="*/ 72 w 525"/>
                <a:gd name="T47" fmla="*/ 278 h 53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25"/>
                <a:gd name="T73" fmla="*/ 0 h 538"/>
                <a:gd name="T74" fmla="*/ 525 w 525"/>
                <a:gd name="T75" fmla="*/ 538 h 53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25" h="538">
                  <a:moveTo>
                    <a:pt x="72" y="278"/>
                  </a:moveTo>
                  <a:lnTo>
                    <a:pt x="106" y="352"/>
                  </a:lnTo>
                  <a:lnTo>
                    <a:pt x="92" y="408"/>
                  </a:lnTo>
                  <a:lnTo>
                    <a:pt x="114" y="501"/>
                  </a:lnTo>
                  <a:lnTo>
                    <a:pt x="134" y="532"/>
                  </a:lnTo>
                  <a:lnTo>
                    <a:pt x="415" y="516"/>
                  </a:lnTo>
                  <a:lnTo>
                    <a:pt x="418" y="535"/>
                  </a:lnTo>
                  <a:lnTo>
                    <a:pt x="435" y="538"/>
                  </a:lnTo>
                  <a:lnTo>
                    <a:pt x="428" y="493"/>
                  </a:lnTo>
                  <a:lnTo>
                    <a:pt x="440" y="481"/>
                  </a:lnTo>
                  <a:lnTo>
                    <a:pt x="481" y="489"/>
                  </a:lnTo>
                  <a:lnTo>
                    <a:pt x="488" y="457"/>
                  </a:lnTo>
                  <a:lnTo>
                    <a:pt x="483" y="414"/>
                  </a:lnTo>
                  <a:lnTo>
                    <a:pt x="500" y="402"/>
                  </a:lnTo>
                  <a:lnTo>
                    <a:pt x="525" y="321"/>
                  </a:lnTo>
                  <a:lnTo>
                    <a:pt x="508" y="318"/>
                  </a:lnTo>
                  <a:lnTo>
                    <a:pt x="440" y="212"/>
                  </a:lnTo>
                  <a:lnTo>
                    <a:pt x="292" y="80"/>
                  </a:lnTo>
                  <a:lnTo>
                    <a:pt x="228" y="39"/>
                  </a:lnTo>
                  <a:lnTo>
                    <a:pt x="250" y="0"/>
                  </a:lnTo>
                  <a:lnTo>
                    <a:pt x="129" y="15"/>
                  </a:lnTo>
                  <a:lnTo>
                    <a:pt x="0" y="30"/>
                  </a:lnTo>
                  <a:lnTo>
                    <a:pt x="72" y="278"/>
                  </a:lnTo>
                  <a:close/>
                </a:path>
              </a:pathLst>
            </a:custGeom>
            <a:grpFill/>
            <a:ln w="12700">
              <a:solidFill>
                <a:schemeClr val="bg1"/>
              </a:solidFill>
              <a:round/>
              <a:headEnd/>
              <a:tailEnd/>
            </a:ln>
          </p:spPr>
          <p:txBody>
            <a:bodyPr/>
            <a:lstStyle/>
            <a:p>
              <a:pPr eaLnBrk="1" hangingPunct="1">
                <a:defRPr/>
              </a:pPr>
              <a:endParaRPr lang="en-US"/>
            </a:p>
          </p:txBody>
        </p:sp>
        <p:sp>
          <p:nvSpPr>
            <p:cNvPr id="40" name="Freeform 97">
              <a:extLst>
                <a:ext uri="{FF2B5EF4-FFF2-40B4-BE49-F238E27FC236}">
                  <a16:creationId xmlns:a16="http://schemas.microsoft.com/office/drawing/2014/main" id="{EF31F372-E939-FE20-9D54-61198872AD81}"/>
                </a:ext>
              </a:extLst>
            </p:cNvPr>
            <p:cNvSpPr>
              <a:spLocks/>
            </p:cNvSpPr>
            <p:nvPr/>
          </p:nvSpPr>
          <p:spPr bwMode="auto">
            <a:xfrm>
              <a:off x="6553200" y="4956175"/>
              <a:ext cx="1192213" cy="879475"/>
            </a:xfrm>
            <a:custGeom>
              <a:avLst/>
              <a:gdLst>
                <a:gd name="T0" fmla="*/ 0 w 885"/>
                <a:gd name="T1" fmla="*/ 62 h 654"/>
                <a:gd name="T2" fmla="*/ 24 w 885"/>
                <a:gd name="T3" fmla="*/ 85 h 654"/>
                <a:gd name="T4" fmla="*/ 21 w 885"/>
                <a:gd name="T5" fmla="*/ 100 h 654"/>
                <a:gd name="T6" fmla="*/ 27 w 885"/>
                <a:gd name="T7" fmla="*/ 110 h 654"/>
                <a:gd name="T8" fmla="*/ 17 w 885"/>
                <a:gd name="T9" fmla="*/ 125 h 654"/>
                <a:gd name="T10" fmla="*/ 121 w 885"/>
                <a:gd name="T11" fmla="*/ 90 h 654"/>
                <a:gd name="T12" fmla="*/ 253 w 885"/>
                <a:gd name="T13" fmla="*/ 173 h 654"/>
                <a:gd name="T14" fmla="*/ 362 w 885"/>
                <a:gd name="T15" fmla="*/ 115 h 654"/>
                <a:gd name="T16" fmla="*/ 425 w 885"/>
                <a:gd name="T17" fmla="*/ 129 h 654"/>
                <a:gd name="T18" fmla="*/ 505 w 885"/>
                <a:gd name="T19" fmla="*/ 207 h 654"/>
                <a:gd name="T20" fmla="*/ 534 w 885"/>
                <a:gd name="T21" fmla="*/ 207 h 654"/>
                <a:gd name="T22" fmla="*/ 559 w 885"/>
                <a:gd name="T23" fmla="*/ 261 h 654"/>
                <a:gd name="T24" fmla="*/ 552 w 885"/>
                <a:gd name="T25" fmla="*/ 365 h 654"/>
                <a:gd name="T26" fmla="*/ 571 w 885"/>
                <a:gd name="T27" fmla="*/ 377 h 654"/>
                <a:gd name="T28" fmla="*/ 574 w 885"/>
                <a:gd name="T29" fmla="*/ 358 h 654"/>
                <a:gd name="T30" fmla="*/ 600 w 885"/>
                <a:gd name="T31" fmla="*/ 358 h 654"/>
                <a:gd name="T32" fmla="*/ 574 w 885"/>
                <a:gd name="T33" fmla="*/ 407 h 654"/>
                <a:gd name="T34" fmla="*/ 642 w 885"/>
                <a:gd name="T35" fmla="*/ 475 h 654"/>
                <a:gd name="T36" fmla="*/ 653 w 885"/>
                <a:gd name="T37" fmla="*/ 457 h 654"/>
                <a:gd name="T38" fmla="*/ 658 w 885"/>
                <a:gd name="T39" fmla="*/ 504 h 654"/>
                <a:gd name="T40" fmla="*/ 680 w 885"/>
                <a:gd name="T41" fmla="*/ 514 h 654"/>
                <a:gd name="T42" fmla="*/ 704 w 885"/>
                <a:gd name="T43" fmla="*/ 572 h 654"/>
                <a:gd name="T44" fmla="*/ 727 w 885"/>
                <a:gd name="T45" fmla="*/ 572 h 654"/>
                <a:gd name="T46" fmla="*/ 778 w 885"/>
                <a:gd name="T47" fmla="*/ 627 h 654"/>
                <a:gd name="T48" fmla="*/ 807 w 885"/>
                <a:gd name="T49" fmla="*/ 630 h 654"/>
                <a:gd name="T50" fmla="*/ 807 w 885"/>
                <a:gd name="T51" fmla="*/ 638 h 654"/>
                <a:gd name="T52" fmla="*/ 787 w 885"/>
                <a:gd name="T53" fmla="*/ 654 h 654"/>
                <a:gd name="T54" fmla="*/ 833 w 885"/>
                <a:gd name="T55" fmla="*/ 647 h 654"/>
                <a:gd name="T56" fmla="*/ 862 w 885"/>
                <a:gd name="T57" fmla="*/ 635 h 654"/>
                <a:gd name="T58" fmla="*/ 877 w 885"/>
                <a:gd name="T59" fmla="*/ 559 h 654"/>
                <a:gd name="T60" fmla="*/ 885 w 885"/>
                <a:gd name="T61" fmla="*/ 562 h 654"/>
                <a:gd name="T62" fmla="*/ 879 w 885"/>
                <a:gd name="T63" fmla="*/ 457 h 654"/>
                <a:gd name="T64" fmla="*/ 867 w 885"/>
                <a:gd name="T65" fmla="*/ 426 h 654"/>
                <a:gd name="T66" fmla="*/ 771 w 885"/>
                <a:gd name="T67" fmla="*/ 273 h 654"/>
                <a:gd name="T68" fmla="*/ 697 w 885"/>
                <a:gd name="T69" fmla="*/ 129 h 654"/>
                <a:gd name="T70" fmla="*/ 651 w 885"/>
                <a:gd name="T71" fmla="*/ 10 h 654"/>
                <a:gd name="T72" fmla="*/ 639 w 885"/>
                <a:gd name="T73" fmla="*/ 8 h 654"/>
                <a:gd name="T74" fmla="*/ 598 w 885"/>
                <a:gd name="T75" fmla="*/ 0 h 654"/>
                <a:gd name="T76" fmla="*/ 586 w 885"/>
                <a:gd name="T77" fmla="*/ 12 h 654"/>
                <a:gd name="T78" fmla="*/ 593 w 885"/>
                <a:gd name="T79" fmla="*/ 57 h 654"/>
                <a:gd name="T80" fmla="*/ 576 w 885"/>
                <a:gd name="T81" fmla="*/ 54 h 654"/>
                <a:gd name="T82" fmla="*/ 573 w 885"/>
                <a:gd name="T83" fmla="*/ 35 h 654"/>
                <a:gd name="T84" fmla="*/ 292 w 885"/>
                <a:gd name="T85" fmla="*/ 51 h 654"/>
                <a:gd name="T86" fmla="*/ 272 w 885"/>
                <a:gd name="T87" fmla="*/ 20 h 654"/>
                <a:gd name="T88" fmla="*/ 0 w 885"/>
                <a:gd name="T89" fmla="*/ 44 h 654"/>
                <a:gd name="T90" fmla="*/ 0 w 885"/>
                <a:gd name="T91" fmla="*/ 62 h 654"/>
                <a:gd name="T92" fmla="*/ 0 w 885"/>
                <a:gd name="T93" fmla="*/ 62 h 654"/>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885"/>
                <a:gd name="T142" fmla="*/ 0 h 654"/>
                <a:gd name="T143" fmla="*/ 885 w 885"/>
                <a:gd name="T144" fmla="*/ 654 h 654"/>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885" h="654">
                  <a:moveTo>
                    <a:pt x="0" y="62"/>
                  </a:moveTo>
                  <a:lnTo>
                    <a:pt x="24" y="85"/>
                  </a:lnTo>
                  <a:lnTo>
                    <a:pt x="21" y="100"/>
                  </a:lnTo>
                  <a:lnTo>
                    <a:pt x="27" y="110"/>
                  </a:lnTo>
                  <a:lnTo>
                    <a:pt x="17" y="125"/>
                  </a:lnTo>
                  <a:lnTo>
                    <a:pt x="121" y="90"/>
                  </a:lnTo>
                  <a:lnTo>
                    <a:pt x="253" y="173"/>
                  </a:lnTo>
                  <a:lnTo>
                    <a:pt x="362" y="115"/>
                  </a:lnTo>
                  <a:lnTo>
                    <a:pt x="425" y="129"/>
                  </a:lnTo>
                  <a:lnTo>
                    <a:pt x="505" y="207"/>
                  </a:lnTo>
                  <a:lnTo>
                    <a:pt x="534" y="207"/>
                  </a:lnTo>
                  <a:lnTo>
                    <a:pt x="559" y="261"/>
                  </a:lnTo>
                  <a:lnTo>
                    <a:pt x="552" y="365"/>
                  </a:lnTo>
                  <a:lnTo>
                    <a:pt x="571" y="377"/>
                  </a:lnTo>
                  <a:lnTo>
                    <a:pt x="574" y="358"/>
                  </a:lnTo>
                  <a:lnTo>
                    <a:pt x="600" y="358"/>
                  </a:lnTo>
                  <a:lnTo>
                    <a:pt x="574" y="407"/>
                  </a:lnTo>
                  <a:lnTo>
                    <a:pt x="642" y="475"/>
                  </a:lnTo>
                  <a:lnTo>
                    <a:pt x="653" y="457"/>
                  </a:lnTo>
                  <a:lnTo>
                    <a:pt x="658" y="504"/>
                  </a:lnTo>
                  <a:lnTo>
                    <a:pt x="680" y="514"/>
                  </a:lnTo>
                  <a:lnTo>
                    <a:pt x="704" y="572"/>
                  </a:lnTo>
                  <a:lnTo>
                    <a:pt x="727" y="572"/>
                  </a:lnTo>
                  <a:lnTo>
                    <a:pt x="778" y="627"/>
                  </a:lnTo>
                  <a:lnTo>
                    <a:pt x="807" y="630"/>
                  </a:lnTo>
                  <a:lnTo>
                    <a:pt x="807" y="638"/>
                  </a:lnTo>
                  <a:lnTo>
                    <a:pt x="787" y="654"/>
                  </a:lnTo>
                  <a:lnTo>
                    <a:pt x="833" y="647"/>
                  </a:lnTo>
                  <a:lnTo>
                    <a:pt x="862" y="635"/>
                  </a:lnTo>
                  <a:lnTo>
                    <a:pt x="877" y="559"/>
                  </a:lnTo>
                  <a:lnTo>
                    <a:pt x="885" y="562"/>
                  </a:lnTo>
                  <a:lnTo>
                    <a:pt x="879" y="457"/>
                  </a:lnTo>
                  <a:lnTo>
                    <a:pt x="867" y="426"/>
                  </a:lnTo>
                  <a:lnTo>
                    <a:pt x="771" y="273"/>
                  </a:lnTo>
                  <a:lnTo>
                    <a:pt x="697" y="129"/>
                  </a:lnTo>
                  <a:lnTo>
                    <a:pt x="651" y="10"/>
                  </a:lnTo>
                  <a:lnTo>
                    <a:pt x="639" y="8"/>
                  </a:lnTo>
                  <a:lnTo>
                    <a:pt x="598" y="0"/>
                  </a:lnTo>
                  <a:lnTo>
                    <a:pt x="586" y="12"/>
                  </a:lnTo>
                  <a:lnTo>
                    <a:pt x="593" y="57"/>
                  </a:lnTo>
                  <a:lnTo>
                    <a:pt x="576" y="54"/>
                  </a:lnTo>
                  <a:lnTo>
                    <a:pt x="573" y="35"/>
                  </a:lnTo>
                  <a:lnTo>
                    <a:pt x="292" y="51"/>
                  </a:lnTo>
                  <a:lnTo>
                    <a:pt x="272" y="20"/>
                  </a:lnTo>
                  <a:lnTo>
                    <a:pt x="0" y="44"/>
                  </a:lnTo>
                  <a:lnTo>
                    <a:pt x="0" y="62"/>
                  </a:lnTo>
                  <a:close/>
                </a:path>
              </a:pathLst>
            </a:custGeom>
            <a:grpFill/>
            <a:ln w="12700">
              <a:solidFill>
                <a:schemeClr val="bg1"/>
              </a:solidFill>
              <a:round/>
              <a:headEnd/>
              <a:tailEnd/>
            </a:ln>
          </p:spPr>
          <p:txBody>
            <a:bodyPr/>
            <a:lstStyle/>
            <a:p>
              <a:pPr eaLnBrk="1" hangingPunct="1">
                <a:defRPr/>
              </a:pPr>
              <a:endParaRPr lang="en-US"/>
            </a:p>
          </p:txBody>
        </p:sp>
        <p:sp>
          <p:nvSpPr>
            <p:cNvPr id="41" name="Freeform 101">
              <a:extLst>
                <a:ext uri="{FF2B5EF4-FFF2-40B4-BE49-F238E27FC236}">
                  <a16:creationId xmlns:a16="http://schemas.microsoft.com/office/drawing/2014/main" id="{DC820029-FB02-D798-D9B8-440A1AB00D97}"/>
                </a:ext>
              </a:extLst>
            </p:cNvPr>
            <p:cNvSpPr>
              <a:spLocks/>
            </p:cNvSpPr>
            <p:nvPr/>
          </p:nvSpPr>
          <p:spPr bwMode="auto">
            <a:xfrm>
              <a:off x="6748463" y="3141663"/>
              <a:ext cx="550862" cy="606425"/>
            </a:xfrm>
            <a:custGeom>
              <a:avLst/>
              <a:gdLst>
                <a:gd name="T0" fmla="*/ 0 w 409"/>
                <a:gd name="T1" fmla="*/ 82 h 451"/>
                <a:gd name="T2" fmla="*/ 34 w 409"/>
                <a:gd name="T3" fmla="*/ 395 h 451"/>
                <a:gd name="T4" fmla="*/ 85 w 409"/>
                <a:gd name="T5" fmla="*/ 400 h 451"/>
                <a:gd name="T6" fmla="*/ 146 w 409"/>
                <a:gd name="T7" fmla="*/ 435 h 451"/>
                <a:gd name="T8" fmla="*/ 190 w 409"/>
                <a:gd name="T9" fmla="*/ 434 h 451"/>
                <a:gd name="T10" fmla="*/ 210 w 409"/>
                <a:gd name="T11" fmla="*/ 420 h 451"/>
                <a:gd name="T12" fmla="*/ 260 w 409"/>
                <a:gd name="T13" fmla="*/ 451 h 451"/>
                <a:gd name="T14" fmla="*/ 288 w 409"/>
                <a:gd name="T15" fmla="*/ 425 h 451"/>
                <a:gd name="T16" fmla="*/ 295 w 409"/>
                <a:gd name="T17" fmla="*/ 376 h 451"/>
                <a:gd name="T18" fmla="*/ 314 w 409"/>
                <a:gd name="T19" fmla="*/ 386 h 451"/>
                <a:gd name="T20" fmla="*/ 324 w 409"/>
                <a:gd name="T21" fmla="*/ 345 h 451"/>
                <a:gd name="T22" fmla="*/ 392 w 409"/>
                <a:gd name="T23" fmla="*/ 286 h 451"/>
                <a:gd name="T24" fmla="*/ 404 w 409"/>
                <a:gd name="T25" fmla="*/ 189 h 451"/>
                <a:gd name="T26" fmla="*/ 395 w 409"/>
                <a:gd name="T27" fmla="*/ 169 h 451"/>
                <a:gd name="T28" fmla="*/ 409 w 409"/>
                <a:gd name="T29" fmla="*/ 158 h 451"/>
                <a:gd name="T30" fmla="*/ 384 w 409"/>
                <a:gd name="T31" fmla="*/ 0 h 451"/>
                <a:gd name="T32" fmla="*/ 314 w 409"/>
                <a:gd name="T33" fmla="*/ 36 h 451"/>
                <a:gd name="T34" fmla="*/ 278 w 409"/>
                <a:gd name="T35" fmla="*/ 73 h 451"/>
                <a:gd name="T36" fmla="*/ 253 w 409"/>
                <a:gd name="T37" fmla="*/ 75 h 451"/>
                <a:gd name="T38" fmla="*/ 214 w 409"/>
                <a:gd name="T39" fmla="*/ 96 h 451"/>
                <a:gd name="T40" fmla="*/ 124 w 409"/>
                <a:gd name="T41" fmla="*/ 65 h 451"/>
                <a:gd name="T42" fmla="*/ 0 w 409"/>
                <a:gd name="T43" fmla="*/ 82 h 451"/>
                <a:gd name="T44" fmla="*/ 0 w 409"/>
                <a:gd name="T45" fmla="*/ 82 h 45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9"/>
                <a:gd name="T70" fmla="*/ 0 h 451"/>
                <a:gd name="T71" fmla="*/ 409 w 409"/>
                <a:gd name="T72" fmla="*/ 451 h 45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9" h="451">
                  <a:moveTo>
                    <a:pt x="0" y="82"/>
                  </a:moveTo>
                  <a:lnTo>
                    <a:pt x="34" y="395"/>
                  </a:lnTo>
                  <a:lnTo>
                    <a:pt x="85" y="400"/>
                  </a:lnTo>
                  <a:lnTo>
                    <a:pt x="146" y="435"/>
                  </a:lnTo>
                  <a:lnTo>
                    <a:pt x="190" y="434"/>
                  </a:lnTo>
                  <a:lnTo>
                    <a:pt x="210" y="420"/>
                  </a:lnTo>
                  <a:lnTo>
                    <a:pt x="260" y="451"/>
                  </a:lnTo>
                  <a:lnTo>
                    <a:pt x="288" y="425"/>
                  </a:lnTo>
                  <a:lnTo>
                    <a:pt x="295" y="376"/>
                  </a:lnTo>
                  <a:lnTo>
                    <a:pt x="314" y="386"/>
                  </a:lnTo>
                  <a:lnTo>
                    <a:pt x="324" y="345"/>
                  </a:lnTo>
                  <a:lnTo>
                    <a:pt x="392" y="286"/>
                  </a:lnTo>
                  <a:lnTo>
                    <a:pt x="404" y="189"/>
                  </a:lnTo>
                  <a:lnTo>
                    <a:pt x="395" y="169"/>
                  </a:lnTo>
                  <a:lnTo>
                    <a:pt x="409" y="158"/>
                  </a:lnTo>
                  <a:lnTo>
                    <a:pt x="384" y="0"/>
                  </a:lnTo>
                  <a:lnTo>
                    <a:pt x="314" y="36"/>
                  </a:lnTo>
                  <a:lnTo>
                    <a:pt x="278" y="73"/>
                  </a:lnTo>
                  <a:lnTo>
                    <a:pt x="253" y="75"/>
                  </a:lnTo>
                  <a:lnTo>
                    <a:pt x="214" y="96"/>
                  </a:lnTo>
                  <a:lnTo>
                    <a:pt x="124" y="65"/>
                  </a:lnTo>
                  <a:lnTo>
                    <a:pt x="0" y="82"/>
                  </a:lnTo>
                  <a:close/>
                </a:path>
              </a:pathLst>
            </a:custGeom>
            <a:grpFill/>
            <a:ln w="12700">
              <a:solidFill>
                <a:schemeClr val="bg1"/>
              </a:solidFill>
              <a:round/>
              <a:headEnd/>
              <a:tailEnd/>
            </a:ln>
          </p:spPr>
          <p:txBody>
            <a:bodyPr/>
            <a:lstStyle/>
            <a:p>
              <a:pPr eaLnBrk="1" hangingPunct="1">
                <a:defRPr/>
              </a:pPr>
              <a:endParaRPr lang="en-US"/>
            </a:p>
          </p:txBody>
        </p:sp>
        <p:sp>
          <p:nvSpPr>
            <p:cNvPr id="42" name="Freeform 102">
              <a:extLst>
                <a:ext uri="{FF2B5EF4-FFF2-40B4-BE49-F238E27FC236}">
                  <a16:creationId xmlns:a16="http://schemas.microsoft.com/office/drawing/2014/main" id="{BD670CA0-C222-B4EA-2073-0EBD2290839E}"/>
                </a:ext>
              </a:extLst>
            </p:cNvPr>
            <p:cNvSpPr>
              <a:spLocks/>
            </p:cNvSpPr>
            <p:nvPr/>
          </p:nvSpPr>
          <p:spPr bwMode="auto">
            <a:xfrm>
              <a:off x="7099300" y="3354388"/>
              <a:ext cx="587375" cy="568325"/>
            </a:xfrm>
            <a:custGeom>
              <a:avLst/>
              <a:gdLst>
                <a:gd name="T0" fmla="*/ 0 w 436"/>
                <a:gd name="T1" fmla="*/ 293 h 423"/>
                <a:gd name="T2" fmla="*/ 15 w 436"/>
                <a:gd name="T3" fmla="*/ 350 h 423"/>
                <a:gd name="T4" fmla="*/ 71 w 436"/>
                <a:gd name="T5" fmla="*/ 391 h 423"/>
                <a:gd name="T6" fmla="*/ 98 w 436"/>
                <a:gd name="T7" fmla="*/ 423 h 423"/>
                <a:gd name="T8" fmla="*/ 181 w 436"/>
                <a:gd name="T9" fmla="*/ 389 h 423"/>
                <a:gd name="T10" fmla="*/ 219 w 436"/>
                <a:gd name="T11" fmla="*/ 384 h 423"/>
                <a:gd name="T12" fmla="*/ 239 w 436"/>
                <a:gd name="T13" fmla="*/ 359 h 423"/>
                <a:gd name="T14" fmla="*/ 271 w 436"/>
                <a:gd name="T15" fmla="*/ 231 h 423"/>
                <a:gd name="T16" fmla="*/ 307 w 436"/>
                <a:gd name="T17" fmla="*/ 247 h 423"/>
                <a:gd name="T18" fmla="*/ 375 w 436"/>
                <a:gd name="T19" fmla="*/ 109 h 423"/>
                <a:gd name="T20" fmla="*/ 428 w 436"/>
                <a:gd name="T21" fmla="*/ 138 h 423"/>
                <a:gd name="T22" fmla="*/ 436 w 436"/>
                <a:gd name="T23" fmla="*/ 114 h 423"/>
                <a:gd name="T24" fmla="*/ 399 w 436"/>
                <a:gd name="T25" fmla="*/ 84 h 423"/>
                <a:gd name="T26" fmla="*/ 370 w 436"/>
                <a:gd name="T27" fmla="*/ 87 h 423"/>
                <a:gd name="T28" fmla="*/ 360 w 436"/>
                <a:gd name="T29" fmla="*/ 102 h 423"/>
                <a:gd name="T30" fmla="*/ 307 w 436"/>
                <a:gd name="T31" fmla="*/ 118 h 423"/>
                <a:gd name="T32" fmla="*/ 273 w 436"/>
                <a:gd name="T33" fmla="*/ 155 h 423"/>
                <a:gd name="T34" fmla="*/ 263 w 436"/>
                <a:gd name="T35" fmla="*/ 96 h 423"/>
                <a:gd name="T36" fmla="*/ 168 w 436"/>
                <a:gd name="T37" fmla="*/ 111 h 423"/>
                <a:gd name="T38" fmla="*/ 149 w 436"/>
                <a:gd name="T39" fmla="*/ 0 h 423"/>
                <a:gd name="T40" fmla="*/ 135 w 436"/>
                <a:gd name="T41" fmla="*/ 11 h 423"/>
                <a:gd name="T42" fmla="*/ 144 w 436"/>
                <a:gd name="T43" fmla="*/ 31 h 423"/>
                <a:gd name="T44" fmla="*/ 132 w 436"/>
                <a:gd name="T45" fmla="*/ 128 h 423"/>
                <a:gd name="T46" fmla="*/ 64 w 436"/>
                <a:gd name="T47" fmla="*/ 187 h 423"/>
                <a:gd name="T48" fmla="*/ 54 w 436"/>
                <a:gd name="T49" fmla="*/ 228 h 423"/>
                <a:gd name="T50" fmla="*/ 35 w 436"/>
                <a:gd name="T51" fmla="*/ 218 h 423"/>
                <a:gd name="T52" fmla="*/ 28 w 436"/>
                <a:gd name="T53" fmla="*/ 267 h 423"/>
                <a:gd name="T54" fmla="*/ 0 w 436"/>
                <a:gd name="T55" fmla="*/ 293 h 423"/>
                <a:gd name="T56" fmla="*/ 0 w 436"/>
                <a:gd name="T57" fmla="*/ 293 h 423"/>
                <a:gd name="T58" fmla="*/ 0 w 436"/>
                <a:gd name="T59" fmla="*/ 293 h 423"/>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36"/>
                <a:gd name="T91" fmla="*/ 0 h 423"/>
                <a:gd name="T92" fmla="*/ 436 w 436"/>
                <a:gd name="T93" fmla="*/ 423 h 423"/>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36" h="423">
                  <a:moveTo>
                    <a:pt x="0" y="293"/>
                  </a:moveTo>
                  <a:lnTo>
                    <a:pt x="15" y="350"/>
                  </a:lnTo>
                  <a:lnTo>
                    <a:pt x="71" y="391"/>
                  </a:lnTo>
                  <a:lnTo>
                    <a:pt x="98" y="423"/>
                  </a:lnTo>
                  <a:lnTo>
                    <a:pt x="181" y="389"/>
                  </a:lnTo>
                  <a:lnTo>
                    <a:pt x="219" y="384"/>
                  </a:lnTo>
                  <a:lnTo>
                    <a:pt x="239" y="359"/>
                  </a:lnTo>
                  <a:lnTo>
                    <a:pt x="271" y="231"/>
                  </a:lnTo>
                  <a:lnTo>
                    <a:pt x="307" y="247"/>
                  </a:lnTo>
                  <a:lnTo>
                    <a:pt x="375" y="109"/>
                  </a:lnTo>
                  <a:lnTo>
                    <a:pt x="428" y="138"/>
                  </a:lnTo>
                  <a:lnTo>
                    <a:pt x="436" y="114"/>
                  </a:lnTo>
                  <a:lnTo>
                    <a:pt x="399" y="84"/>
                  </a:lnTo>
                  <a:lnTo>
                    <a:pt x="370" y="87"/>
                  </a:lnTo>
                  <a:lnTo>
                    <a:pt x="360" y="102"/>
                  </a:lnTo>
                  <a:lnTo>
                    <a:pt x="307" y="118"/>
                  </a:lnTo>
                  <a:lnTo>
                    <a:pt x="273" y="155"/>
                  </a:lnTo>
                  <a:lnTo>
                    <a:pt x="263" y="96"/>
                  </a:lnTo>
                  <a:lnTo>
                    <a:pt x="168" y="111"/>
                  </a:lnTo>
                  <a:lnTo>
                    <a:pt x="149" y="0"/>
                  </a:lnTo>
                  <a:lnTo>
                    <a:pt x="135" y="11"/>
                  </a:lnTo>
                  <a:lnTo>
                    <a:pt x="144" y="31"/>
                  </a:lnTo>
                  <a:lnTo>
                    <a:pt x="132" y="128"/>
                  </a:lnTo>
                  <a:lnTo>
                    <a:pt x="64" y="187"/>
                  </a:lnTo>
                  <a:lnTo>
                    <a:pt x="54" y="228"/>
                  </a:lnTo>
                  <a:lnTo>
                    <a:pt x="35" y="218"/>
                  </a:lnTo>
                  <a:lnTo>
                    <a:pt x="28" y="267"/>
                  </a:lnTo>
                  <a:lnTo>
                    <a:pt x="0" y="293"/>
                  </a:lnTo>
                  <a:close/>
                </a:path>
              </a:pathLst>
            </a:custGeom>
            <a:grpFill/>
            <a:ln w="12700">
              <a:solidFill>
                <a:schemeClr val="bg1"/>
              </a:solidFill>
              <a:round/>
              <a:headEnd/>
              <a:tailEnd/>
            </a:ln>
          </p:spPr>
          <p:txBody>
            <a:bodyPr/>
            <a:lstStyle/>
            <a:p>
              <a:pPr eaLnBrk="1" hangingPunct="1">
                <a:defRPr/>
              </a:pPr>
              <a:endParaRPr lang="en-US"/>
            </a:p>
          </p:txBody>
        </p:sp>
        <p:sp>
          <p:nvSpPr>
            <p:cNvPr id="43" name="Freeform 103">
              <a:extLst>
                <a:ext uri="{FF2B5EF4-FFF2-40B4-BE49-F238E27FC236}">
                  <a16:creationId xmlns:a16="http://schemas.microsoft.com/office/drawing/2014/main" id="{F247B42A-080C-BC40-93FC-08D30E830998}"/>
                </a:ext>
              </a:extLst>
            </p:cNvPr>
            <p:cNvSpPr>
              <a:spLocks/>
            </p:cNvSpPr>
            <p:nvPr/>
          </p:nvSpPr>
          <p:spPr bwMode="auto">
            <a:xfrm>
              <a:off x="7453313" y="3395663"/>
              <a:ext cx="596900" cy="287337"/>
            </a:xfrm>
            <a:custGeom>
              <a:avLst/>
              <a:gdLst>
                <a:gd name="T0" fmla="*/ 0 w 443"/>
                <a:gd name="T1" fmla="*/ 65 h 214"/>
                <a:gd name="T2" fmla="*/ 10 w 443"/>
                <a:gd name="T3" fmla="*/ 124 h 214"/>
                <a:gd name="T4" fmla="*/ 44 w 443"/>
                <a:gd name="T5" fmla="*/ 87 h 214"/>
                <a:gd name="T6" fmla="*/ 97 w 443"/>
                <a:gd name="T7" fmla="*/ 71 h 214"/>
                <a:gd name="T8" fmla="*/ 107 w 443"/>
                <a:gd name="T9" fmla="*/ 56 h 214"/>
                <a:gd name="T10" fmla="*/ 136 w 443"/>
                <a:gd name="T11" fmla="*/ 53 h 214"/>
                <a:gd name="T12" fmla="*/ 173 w 443"/>
                <a:gd name="T13" fmla="*/ 83 h 214"/>
                <a:gd name="T14" fmla="*/ 199 w 443"/>
                <a:gd name="T15" fmla="*/ 90 h 214"/>
                <a:gd name="T16" fmla="*/ 246 w 443"/>
                <a:gd name="T17" fmla="*/ 132 h 214"/>
                <a:gd name="T18" fmla="*/ 229 w 443"/>
                <a:gd name="T19" fmla="*/ 173 h 214"/>
                <a:gd name="T20" fmla="*/ 236 w 443"/>
                <a:gd name="T21" fmla="*/ 192 h 214"/>
                <a:gd name="T22" fmla="*/ 256 w 443"/>
                <a:gd name="T23" fmla="*/ 183 h 214"/>
                <a:gd name="T24" fmla="*/ 275 w 443"/>
                <a:gd name="T25" fmla="*/ 183 h 214"/>
                <a:gd name="T26" fmla="*/ 285 w 443"/>
                <a:gd name="T27" fmla="*/ 197 h 214"/>
                <a:gd name="T28" fmla="*/ 307 w 443"/>
                <a:gd name="T29" fmla="*/ 197 h 214"/>
                <a:gd name="T30" fmla="*/ 316 w 443"/>
                <a:gd name="T31" fmla="*/ 192 h 214"/>
                <a:gd name="T32" fmla="*/ 302 w 443"/>
                <a:gd name="T33" fmla="*/ 155 h 214"/>
                <a:gd name="T34" fmla="*/ 299 w 443"/>
                <a:gd name="T35" fmla="*/ 87 h 214"/>
                <a:gd name="T36" fmla="*/ 282 w 443"/>
                <a:gd name="T37" fmla="*/ 76 h 214"/>
                <a:gd name="T38" fmla="*/ 316 w 443"/>
                <a:gd name="T39" fmla="*/ 46 h 214"/>
                <a:gd name="T40" fmla="*/ 318 w 443"/>
                <a:gd name="T41" fmla="*/ 25 h 214"/>
                <a:gd name="T42" fmla="*/ 340 w 443"/>
                <a:gd name="T43" fmla="*/ 27 h 214"/>
                <a:gd name="T44" fmla="*/ 312 w 443"/>
                <a:gd name="T45" fmla="*/ 70 h 214"/>
                <a:gd name="T46" fmla="*/ 328 w 443"/>
                <a:gd name="T47" fmla="*/ 121 h 214"/>
                <a:gd name="T48" fmla="*/ 335 w 443"/>
                <a:gd name="T49" fmla="*/ 134 h 214"/>
                <a:gd name="T50" fmla="*/ 345 w 443"/>
                <a:gd name="T51" fmla="*/ 141 h 214"/>
                <a:gd name="T52" fmla="*/ 324 w 443"/>
                <a:gd name="T53" fmla="*/ 139 h 214"/>
                <a:gd name="T54" fmla="*/ 331 w 443"/>
                <a:gd name="T55" fmla="*/ 172 h 214"/>
                <a:gd name="T56" fmla="*/ 367 w 443"/>
                <a:gd name="T57" fmla="*/ 192 h 214"/>
                <a:gd name="T58" fmla="*/ 375 w 443"/>
                <a:gd name="T59" fmla="*/ 197 h 214"/>
                <a:gd name="T60" fmla="*/ 385 w 443"/>
                <a:gd name="T61" fmla="*/ 197 h 214"/>
                <a:gd name="T62" fmla="*/ 380 w 443"/>
                <a:gd name="T63" fmla="*/ 214 h 214"/>
                <a:gd name="T64" fmla="*/ 425 w 443"/>
                <a:gd name="T65" fmla="*/ 192 h 214"/>
                <a:gd name="T66" fmla="*/ 433 w 443"/>
                <a:gd name="T67" fmla="*/ 165 h 214"/>
                <a:gd name="T68" fmla="*/ 443 w 443"/>
                <a:gd name="T69" fmla="*/ 136 h 214"/>
                <a:gd name="T70" fmla="*/ 380 w 443"/>
                <a:gd name="T71" fmla="*/ 149 h 214"/>
                <a:gd name="T72" fmla="*/ 340 w 443"/>
                <a:gd name="T73" fmla="*/ 0 h 214"/>
                <a:gd name="T74" fmla="*/ 0 w 443"/>
                <a:gd name="T75" fmla="*/ 65 h 214"/>
                <a:gd name="T76" fmla="*/ 0 w 443"/>
                <a:gd name="T77" fmla="*/ 65 h 214"/>
                <a:gd name="T78" fmla="*/ 0 w 443"/>
                <a:gd name="T79" fmla="*/ 65 h 21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43"/>
                <a:gd name="T121" fmla="*/ 0 h 214"/>
                <a:gd name="T122" fmla="*/ 443 w 443"/>
                <a:gd name="T123" fmla="*/ 214 h 21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43" h="214">
                  <a:moveTo>
                    <a:pt x="0" y="65"/>
                  </a:moveTo>
                  <a:lnTo>
                    <a:pt x="10" y="124"/>
                  </a:lnTo>
                  <a:lnTo>
                    <a:pt x="44" y="87"/>
                  </a:lnTo>
                  <a:lnTo>
                    <a:pt x="97" y="71"/>
                  </a:lnTo>
                  <a:lnTo>
                    <a:pt x="107" y="56"/>
                  </a:lnTo>
                  <a:lnTo>
                    <a:pt x="136" y="53"/>
                  </a:lnTo>
                  <a:lnTo>
                    <a:pt x="173" y="83"/>
                  </a:lnTo>
                  <a:lnTo>
                    <a:pt x="199" y="90"/>
                  </a:lnTo>
                  <a:lnTo>
                    <a:pt x="246" y="132"/>
                  </a:lnTo>
                  <a:lnTo>
                    <a:pt x="229" y="173"/>
                  </a:lnTo>
                  <a:lnTo>
                    <a:pt x="236" y="192"/>
                  </a:lnTo>
                  <a:lnTo>
                    <a:pt x="256" y="183"/>
                  </a:lnTo>
                  <a:lnTo>
                    <a:pt x="275" y="183"/>
                  </a:lnTo>
                  <a:lnTo>
                    <a:pt x="285" y="197"/>
                  </a:lnTo>
                  <a:lnTo>
                    <a:pt x="307" y="197"/>
                  </a:lnTo>
                  <a:lnTo>
                    <a:pt x="316" y="192"/>
                  </a:lnTo>
                  <a:lnTo>
                    <a:pt x="302" y="155"/>
                  </a:lnTo>
                  <a:lnTo>
                    <a:pt x="299" y="87"/>
                  </a:lnTo>
                  <a:lnTo>
                    <a:pt x="282" y="76"/>
                  </a:lnTo>
                  <a:lnTo>
                    <a:pt x="316" y="46"/>
                  </a:lnTo>
                  <a:lnTo>
                    <a:pt x="318" y="25"/>
                  </a:lnTo>
                  <a:lnTo>
                    <a:pt x="340" y="27"/>
                  </a:lnTo>
                  <a:lnTo>
                    <a:pt x="312" y="70"/>
                  </a:lnTo>
                  <a:lnTo>
                    <a:pt x="328" y="121"/>
                  </a:lnTo>
                  <a:lnTo>
                    <a:pt x="335" y="134"/>
                  </a:lnTo>
                  <a:lnTo>
                    <a:pt x="345" y="141"/>
                  </a:lnTo>
                  <a:lnTo>
                    <a:pt x="324" y="139"/>
                  </a:lnTo>
                  <a:lnTo>
                    <a:pt x="331" y="172"/>
                  </a:lnTo>
                  <a:lnTo>
                    <a:pt x="367" y="192"/>
                  </a:lnTo>
                  <a:lnTo>
                    <a:pt x="375" y="197"/>
                  </a:lnTo>
                  <a:lnTo>
                    <a:pt x="385" y="197"/>
                  </a:lnTo>
                  <a:lnTo>
                    <a:pt x="380" y="214"/>
                  </a:lnTo>
                  <a:lnTo>
                    <a:pt x="425" y="192"/>
                  </a:lnTo>
                  <a:lnTo>
                    <a:pt x="433" y="165"/>
                  </a:lnTo>
                  <a:lnTo>
                    <a:pt x="443" y="136"/>
                  </a:lnTo>
                  <a:lnTo>
                    <a:pt x="380" y="149"/>
                  </a:lnTo>
                  <a:lnTo>
                    <a:pt x="340" y="0"/>
                  </a:lnTo>
                  <a:lnTo>
                    <a:pt x="0" y="65"/>
                  </a:lnTo>
                  <a:close/>
                </a:path>
              </a:pathLst>
            </a:custGeom>
            <a:grpFill/>
            <a:ln w="12700">
              <a:solidFill>
                <a:schemeClr val="bg1"/>
              </a:solidFill>
              <a:round/>
              <a:headEnd/>
              <a:tailEnd/>
            </a:ln>
          </p:spPr>
          <p:txBody>
            <a:bodyPr/>
            <a:lstStyle/>
            <a:p>
              <a:pPr eaLnBrk="1" hangingPunct="1">
                <a:defRPr/>
              </a:pPr>
              <a:endParaRPr lang="en-US"/>
            </a:p>
          </p:txBody>
        </p:sp>
        <p:sp>
          <p:nvSpPr>
            <p:cNvPr id="44" name="Freeform 104">
              <a:extLst>
                <a:ext uri="{FF2B5EF4-FFF2-40B4-BE49-F238E27FC236}">
                  <a16:creationId xmlns:a16="http://schemas.microsoft.com/office/drawing/2014/main" id="{B046FD66-AE57-1FE0-3D6F-919E694E287F}"/>
                </a:ext>
              </a:extLst>
            </p:cNvPr>
            <p:cNvSpPr>
              <a:spLocks/>
            </p:cNvSpPr>
            <p:nvPr/>
          </p:nvSpPr>
          <p:spPr bwMode="auto">
            <a:xfrm>
              <a:off x="6997700" y="3500438"/>
              <a:ext cx="1016000" cy="558800"/>
            </a:xfrm>
            <a:custGeom>
              <a:avLst/>
              <a:gdLst>
                <a:gd name="T0" fmla="*/ 69 w 754"/>
                <a:gd name="T1" fmla="*/ 370 h 415"/>
                <a:gd name="T2" fmla="*/ 71 w 754"/>
                <a:gd name="T3" fmla="*/ 360 h 415"/>
                <a:gd name="T4" fmla="*/ 119 w 754"/>
                <a:gd name="T5" fmla="*/ 314 h 415"/>
                <a:gd name="T6" fmla="*/ 146 w 754"/>
                <a:gd name="T7" fmla="*/ 282 h 415"/>
                <a:gd name="T8" fmla="*/ 173 w 754"/>
                <a:gd name="T9" fmla="*/ 314 h 415"/>
                <a:gd name="T10" fmla="*/ 256 w 754"/>
                <a:gd name="T11" fmla="*/ 280 h 415"/>
                <a:gd name="T12" fmla="*/ 294 w 754"/>
                <a:gd name="T13" fmla="*/ 275 h 415"/>
                <a:gd name="T14" fmla="*/ 314 w 754"/>
                <a:gd name="T15" fmla="*/ 250 h 415"/>
                <a:gd name="T16" fmla="*/ 346 w 754"/>
                <a:gd name="T17" fmla="*/ 122 h 415"/>
                <a:gd name="T18" fmla="*/ 382 w 754"/>
                <a:gd name="T19" fmla="*/ 138 h 415"/>
                <a:gd name="T20" fmla="*/ 450 w 754"/>
                <a:gd name="T21" fmla="*/ 0 h 415"/>
                <a:gd name="T22" fmla="*/ 503 w 754"/>
                <a:gd name="T23" fmla="*/ 29 h 415"/>
                <a:gd name="T24" fmla="*/ 511 w 754"/>
                <a:gd name="T25" fmla="*/ 5 h 415"/>
                <a:gd name="T26" fmla="*/ 537 w 754"/>
                <a:gd name="T27" fmla="*/ 12 h 415"/>
                <a:gd name="T28" fmla="*/ 584 w 754"/>
                <a:gd name="T29" fmla="*/ 54 h 415"/>
                <a:gd name="T30" fmla="*/ 567 w 754"/>
                <a:gd name="T31" fmla="*/ 95 h 415"/>
                <a:gd name="T32" fmla="*/ 574 w 754"/>
                <a:gd name="T33" fmla="*/ 114 h 415"/>
                <a:gd name="T34" fmla="*/ 594 w 754"/>
                <a:gd name="T35" fmla="*/ 105 h 415"/>
                <a:gd name="T36" fmla="*/ 610 w 754"/>
                <a:gd name="T37" fmla="*/ 124 h 415"/>
                <a:gd name="T38" fmla="*/ 683 w 754"/>
                <a:gd name="T39" fmla="*/ 148 h 415"/>
                <a:gd name="T40" fmla="*/ 615 w 754"/>
                <a:gd name="T41" fmla="*/ 145 h 415"/>
                <a:gd name="T42" fmla="*/ 686 w 754"/>
                <a:gd name="T43" fmla="*/ 207 h 415"/>
                <a:gd name="T44" fmla="*/ 642 w 754"/>
                <a:gd name="T45" fmla="*/ 201 h 415"/>
                <a:gd name="T46" fmla="*/ 732 w 754"/>
                <a:gd name="T47" fmla="*/ 258 h 415"/>
                <a:gd name="T48" fmla="*/ 754 w 754"/>
                <a:gd name="T49" fmla="*/ 297 h 415"/>
                <a:gd name="T50" fmla="*/ 739 w 754"/>
                <a:gd name="T51" fmla="*/ 292 h 415"/>
                <a:gd name="T52" fmla="*/ 735 w 754"/>
                <a:gd name="T53" fmla="*/ 303 h 415"/>
                <a:gd name="T54" fmla="*/ 440 w 754"/>
                <a:gd name="T55" fmla="*/ 359 h 415"/>
                <a:gd name="T56" fmla="*/ 193 w 754"/>
                <a:gd name="T57" fmla="*/ 389 h 415"/>
                <a:gd name="T58" fmla="*/ 0 w 754"/>
                <a:gd name="T59" fmla="*/ 415 h 415"/>
                <a:gd name="T60" fmla="*/ 69 w 754"/>
                <a:gd name="T61" fmla="*/ 370 h 415"/>
                <a:gd name="T62" fmla="*/ 69 w 754"/>
                <a:gd name="T63" fmla="*/ 370 h 41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754"/>
                <a:gd name="T97" fmla="*/ 0 h 415"/>
                <a:gd name="T98" fmla="*/ 754 w 754"/>
                <a:gd name="T99" fmla="*/ 415 h 41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754" h="415">
                  <a:moveTo>
                    <a:pt x="69" y="370"/>
                  </a:moveTo>
                  <a:lnTo>
                    <a:pt x="71" y="360"/>
                  </a:lnTo>
                  <a:lnTo>
                    <a:pt x="119" y="314"/>
                  </a:lnTo>
                  <a:lnTo>
                    <a:pt x="146" y="282"/>
                  </a:lnTo>
                  <a:lnTo>
                    <a:pt x="173" y="314"/>
                  </a:lnTo>
                  <a:lnTo>
                    <a:pt x="256" y="280"/>
                  </a:lnTo>
                  <a:lnTo>
                    <a:pt x="294" y="275"/>
                  </a:lnTo>
                  <a:lnTo>
                    <a:pt x="314" y="250"/>
                  </a:lnTo>
                  <a:lnTo>
                    <a:pt x="346" y="122"/>
                  </a:lnTo>
                  <a:lnTo>
                    <a:pt x="382" y="138"/>
                  </a:lnTo>
                  <a:lnTo>
                    <a:pt x="450" y="0"/>
                  </a:lnTo>
                  <a:lnTo>
                    <a:pt x="503" y="29"/>
                  </a:lnTo>
                  <a:lnTo>
                    <a:pt x="511" y="5"/>
                  </a:lnTo>
                  <a:lnTo>
                    <a:pt x="537" y="12"/>
                  </a:lnTo>
                  <a:lnTo>
                    <a:pt x="584" y="54"/>
                  </a:lnTo>
                  <a:lnTo>
                    <a:pt x="567" y="95"/>
                  </a:lnTo>
                  <a:lnTo>
                    <a:pt x="574" y="114"/>
                  </a:lnTo>
                  <a:lnTo>
                    <a:pt x="594" y="105"/>
                  </a:lnTo>
                  <a:lnTo>
                    <a:pt x="610" y="124"/>
                  </a:lnTo>
                  <a:lnTo>
                    <a:pt x="683" y="148"/>
                  </a:lnTo>
                  <a:lnTo>
                    <a:pt x="615" y="145"/>
                  </a:lnTo>
                  <a:lnTo>
                    <a:pt x="686" y="207"/>
                  </a:lnTo>
                  <a:lnTo>
                    <a:pt x="642" y="201"/>
                  </a:lnTo>
                  <a:lnTo>
                    <a:pt x="732" y="258"/>
                  </a:lnTo>
                  <a:lnTo>
                    <a:pt x="754" y="297"/>
                  </a:lnTo>
                  <a:lnTo>
                    <a:pt x="739" y="292"/>
                  </a:lnTo>
                  <a:lnTo>
                    <a:pt x="735" y="303"/>
                  </a:lnTo>
                  <a:lnTo>
                    <a:pt x="440" y="359"/>
                  </a:lnTo>
                  <a:lnTo>
                    <a:pt x="193" y="389"/>
                  </a:lnTo>
                  <a:lnTo>
                    <a:pt x="0" y="415"/>
                  </a:lnTo>
                  <a:lnTo>
                    <a:pt x="69" y="370"/>
                  </a:lnTo>
                  <a:close/>
                </a:path>
              </a:pathLst>
            </a:custGeom>
            <a:grpFill/>
            <a:ln w="12700">
              <a:solidFill>
                <a:schemeClr val="bg1"/>
              </a:solidFill>
              <a:round/>
              <a:headEnd/>
              <a:tailEnd/>
            </a:ln>
          </p:spPr>
          <p:txBody>
            <a:bodyPr/>
            <a:lstStyle/>
            <a:p>
              <a:pPr eaLnBrk="1" hangingPunct="1">
                <a:defRPr/>
              </a:pPr>
              <a:endParaRPr lang="en-US"/>
            </a:p>
          </p:txBody>
        </p:sp>
        <p:sp>
          <p:nvSpPr>
            <p:cNvPr id="45" name="Freeform 106">
              <a:extLst>
                <a:ext uri="{FF2B5EF4-FFF2-40B4-BE49-F238E27FC236}">
                  <a16:creationId xmlns:a16="http://schemas.microsoft.com/office/drawing/2014/main" id="{BF401668-813B-09BE-6437-DCE1DBE6D721}"/>
                </a:ext>
              </a:extLst>
            </p:cNvPr>
            <p:cNvSpPr>
              <a:spLocks/>
            </p:cNvSpPr>
            <p:nvPr/>
          </p:nvSpPr>
          <p:spPr bwMode="auto">
            <a:xfrm>
              <a:off x="6940550" y="3908425"/>
              <a:ext cx="1120775" cy="488950"/>
            </a:xfrm>
            <a:custGeom>
              <a:avLst/>
              <a:gdLst>
                <a:gd name="T0" fmla="*/ 0 w 833"/>
                <a:gd name="T1" fmla="*/ 312 h 363"/>
                <a:gd name="T2" fmla="*/ 121 w 833"/>
                <a:gd name="T3" fmla="*/ 297 h 363"/>
                <a:gd name="T4" fmla="*/ 191 w 833"/>
                <a:gd name="T5" fmla="*/ 263 h 363"/>
                <a:gd name="T6" fmla="*/ 323 w 833"/>
                <a:gd name="T7" fmla="*/ 249 h 363"/>
                <a:gd name="T8" fmla="*/ 377 w 833"/>
                <a:gd name="T9" fmla="*/ 283 h 363"/>
                <a:gd name="T10" fmla="*/ 464 w 833"/>
                <a:gd name="T11" fmla="*/ 271 h 363"/>
                <a:gd name="T12" fmla="*/ 595 w 833"/>
                <a:gd name="T13" fmla="*/ 363 h 363"/>
                <a:gd name="T14" fmla="*/ 646 w 833"/>
                <a:gd name="T15" fmla="*/ 351 h 363"/>
                <a:gd name="T16" fmla="*/ 719 w 833"/>
                <a:gd name="T17" fmla="*/ 246 h 363"/>
                <a:gd name="T18" fmla="*/ 778 w 833"/>
                <a:gd name="T19" fmla="*/ 224 h 363"/>
                <a:gd name="T20" fmla="*/ 797 w 833"/>
                <a:gd name="T21" fmla="*/ 193 h 363"/>
                <a:gd name="T22" fmla="*/ 733 w 833"/>
                <a:gd name="T23" fmla="*/ 205 h 363"/>
                <a:gd name="T24" fmla="*/ 716 w 833"/>
                <a:gd name="T25" fmla="*/ 183 h 363"/>
                <a:gd name="T26" fmla="*/ 755 w 833"/>
                <a:gd name="T27" fmla="*/ 173 h 363"/>
                <a:gd name="T28" fmla="*/ 755 w 833"/>
                <a:gd name="T29" fmla="*/ 159 h 363"/>
                <a:gd name="T30" fmla="*/ 710 w 833"/>
                <a:gd name="T31" fmla="*/ 144 h 363"/>
                <a:gd name="T32" fmla="*/ 766 w 833"/>
                <a:gd name="T33" fmla="*/ 124 h 363"/>
                <a:gd name="T34" fmla="*/ 763 w 833"/>
                <a:gd name="T35" fmla="*/ 146 h 363"/>
                <a:gd name="T36" fmla="*/ 799 w 833"/>
                <a:gd name="T37" fmla="*/ 146 h 363"/>
                <a:gd name="T38" fmla="*/ 819 w 833"/>
                <a:gd name="T39" fmla="*/ 108 h 363"/>
                <a:gd name="T40" fmla="*/ 833 w 833"/>
                <a:gd name="T41" fmla="*/ 107 h 363"/>
                <a:gd name="T42" fmla="*/ 824 w 833"/>
                <a:gd name="T43" fmla="*/ 73 h 363"/>
                <a:gd name="T44" fmla="*/ 799 w 833"/>
                <a:gd name="T45" fmla="*/ 107 h 363"/>
                <a:gd name="T46" fmla="*/ 773 w 833"/>
                <a:gd name="T47" fmla="*/ 32 h 363"/>
                <a:gd name="T48" fmla="*/ 790 w 833"/>
                <a:gd name="T49" fmla="*/ 28 h 363"/>
                <a:gd name="T50" fmla="*/ 814 w 833"/>
                <a:gd name="T51" fmla="*/ 49 h 363"/>
                <a:gd name="T52" fmla="*/ 797 w 833"/>
                <a:gd name="T53" fmla="*/ 15 h 363"/>
                <a:gd name="T54" fmla="*/ 778 w 833"/>
                <a:gd name="T55" fmla="*/ 0 h 363"/>
                <a:gd name="T56" fmla="*/ 483 w 833"/>
                <a:gd name="T57" fmla="*/ 56 h 363"/>
                <a:gd name="T58" fmla="*/ 236 w 833"/>
                <a:gd name="T59" fmla="*/ 86 h 363"/>
                <a:gd name="T60" fmla="*/ 203 w 833"/>
                <a:gd name="T61" fmla="*/ 152 h 363"/>
                <a:gd name="T62" fmla="*/ 150 w 833"/>
                <a:gd name="T63" fmla="*/ 164 h 363"/>
                <a:gd name="T64" fmla="*/ 124 w 833"/>
                <a:gd name="T65" fmla="*/ 198 h 363"/>
                <a:gd name="T66" fmla="*/ 29 w 833"/>
                <a:gd name="T67" fmla="*/ 253 h 363"/>
                <a:gd name="T68" fmla="*/ 24 w 833"/>
                <a:gd name="T69" fmla="*/ 273 h 363"/>
                <a:gd name="T70" fmla="*/ 0 w 833"/>
                <a:gd name="T71" fmla="*/ 285 h 363"/>
                <a:gd name="T72" fmla="*/ 0 w 833"/>
                <a:gd name="T73" fmla="*/ 312 h 363"/>
                <a:gd name="T74" fmla="*/ 0 w 833"/>
                <a:gd name="T75" fmla="*/ 312 h 36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833"/>
                <a:gd name="T115" fmla="*/ 0 h 363"/>
                <a:gd name="T116" fmla="*/ 833 w 833"/>
                <a:gd name="T117" fmla="*/ 363 h 36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833" h="363">
                  <a:moveTo>
                    <a:pt x="0" y="312"/>
                  </a:moveTo>
                  <a:lnTo>
                    <a:pt x="121" y="297"/>
                  </a:lnTo>
                  <a:lnTo>
                    <a:pt x="191" y="263"/>
                  </a:lnTo>
                  <a:lnTo>
                    <a:pt x="323" y="249"/>
                  </a:lnTo>
                  <a:lnTo>
                    <a:pt x="377" y="283"/>
                  </a:lnTo>
                  <a:lnTo>
                    <a:pt x="464" y="271"/>
                  </a:lnTo>
                  <a:lnTo>
                    <a:pt x="595" y="363"/>
                  </a:lnTo>
                  <a:lnTo>
                    <a:pt x="646" y="351"/>
                  </a:lnTo>
                  <a:lnTo>
                    <a:pt x="719" y="246"/>
                  </a:lnTo>
                  <a:lnTo>
                    <a:pt x="778" y="224"/>
                  </a:lnTo>
                  <a:lnTo>
                    <a:pt x="797" y="193"/>
                  </a:lnTo>
                  <a:lnTo>
                    <a:pt x="733" y="205"/>
                  </a:lnTo>
                  <a:lnTo>
                    <a:pt x="716" y="183"/>
                  </a:lnTo>
                  <a:lnTo>
                    <a:pt x="755" y="173"/>
                  </a:lnTo>
                  <a:lnTo>
                    <a:pt x="755" y="159"/>
                  </a:lnTo>
                  <a:lnTo>
                    <a:pt x="710" y="144"/>
                  </a:lnTo>
                  <a:lnTo>
                    <a:pt x="766" y="124"/>
                  </a:lnTo>
                  <a:lnTo>
                    <a:pt x="763" y="146"/>
                  </a:lnTo>
                  <a:lnTo>
                    <a:pt x="799" y="146"/>
                  </a:lnTo>
                  <a:lnTo>
                    <a:pt x="819" y="108"/>
                  </a:lnTo>
                  <a:lnTo>
                    <a:pt x="833" y="107"/>
                  </a:lnTo>
                  <a:lnTo>
                    <a:pt x="824" y="73"/>
                  </a:lnTo>
                  <a:lnTo>
                    <a:pt x="799" y="107"/>
                  </a:lnTo>
                  <a:lnTo>
                    <a:pt x="773" y="32"/>
                  </a:lnTo>
                  <a:lnTo>
                    <a:pt x="790" y="28"/>
                  </a:lnTo>
                  <a:lnTo>
                    <a:pt x="814" y="49"/>
                  </a:lnTo>
                  <a:lnTo>
                    <a:pt x="797" y="15"/>
                  </a:lnTo>
                  <a:lnTo>
                    <a:pt x="778" y="0"/>
                  </a:lnTo>
                  <a:lnTo>
                    <a:pt x="483" y="56"/>
                  </a:lnTo>
                  <a:lnTo>
                    <a:pt x="236" y="86"/>
                  </a:lnTo>
                  <a:lnTo>
                    <a:pt x="203" y="152"/>
                  </a:lnTo>
                  <a:lnTo>
                    <a:pt x="150" y="164"/>
                  </a:lnTo>
                  <a:lnTo>
                    <a:pt x="124" y="198"/>
                  </a:lnTo>
                  <a:lnTo>
                    <a:pt x="29" y="253"/>
                  </a:lnTo>
                  <a:lnTo>
                    <a:pt x="24" y="273"/>
                  </a:lnTo>
                  <a:lnTo>
                    <a:pt x="0" y="285"/>
                  </a:lnTo>
                  <a:lnTo>
                    <a:pt x="0" y="312"/>
                  </a:lnTo>
                  <a:close/>
                </a:path>
              </a:pathLst>
            </a:custGeom>
            <a:grpFill/>
            <a:ln w="12700">
              <a:solidFill>
                <a:schemeClr val="bg1"/>
              </a:solidFill>
              <a:round/>
              <a:headEnd/>
              <a:tailEnd/>
            </a:ln>
          </p:spPr>
          <p:txBody>
            <a:bodyPr/>
            <a:lstStyle/>
            <a:p>
              <a:pPr eaLnBrk="1" hangingPunct="1">
                <a:defRPr/>
              </a:pPr>
              <a:endParaRPr lang="en-US"/>
            </a:p>
          </p:txBody>
        </p:sp>
        <p:sp>
          <p:nvSpPr>
            <p:cNvPr id="46" name="Freeform 107">
              <a:extLst>
                <a:ext uri="{FF2B5EF4-FFF2-40B4-BE49-F238E27FC236}">
                  <a16:creationId xmlns:a16="http://schemas.microsoft.com/office/drawing/2014/main" id="{5381AA0A-B622-4C53-094F-625C7D722F70}"/>
                </a:ext>
              </a:extLst>
            </p:cNvPr>
            <p:cNvSpPr>
              <a:spLocks/>
            </p:cNvSpPr>
            <p:nvPr/>
          </p:nvSpPr>
          <p:spPr bwMode="auto">
            <a:xfrm>
              <a:off x="7073900" y="4243388"/>
              <a:ext cx="666750" cy="496887"/>
            </a:xfrm>
            <a:custGeom>
              <a:avLst/>
              <a:gdLst>
                <a:gd name="T0" fmla="*/ 22 w 496"/>
                <a:gd name="T1" fmla="*/ 48 h 369"/>
                <a:gd name="T2" fmla="*/ 92 w 496"/>
                <a:gd name="T3" fmla="*/ 14 h 369"/>
                <a:gd name="T4" fmla="*/ 224 w 496"/>
                <a:gd name="T5" fmla="*/ 0 h 369"/>
                <a:gd name="T6" fmla="*/ 278 w 496"/>
                <a:gd name="T7" fmla="*/ 34 h 369"/>
                <a:gd name="T8" fmla="*/ 365 w 496"/>
                <a:gd name="T9" fmla="*/ 22 h 369"/>
                <a:gd name="T10" fmla="*/ 496 w 496"/>
                <a:gd name="T11" fmla="*/ 114 h 369"/>
                <a:gd name="T12" fmla="*/ 438 w 496"/>
                <a:gd name="T13" fmla="*/ 184 h 369"/>
                <a:gd name="T14" fmla="*/ 442 w 496"/>
                <a:gd name="T15" fmla="*/ 214 h 369"/>
                <a:gd name="T16" fmla="*/ 343 w 496"/>
                <a:gd name="T17" fmla="*/ 304 h 369"/>
                <a:gd name="T18" fmla="*/ 326 w 496"/>
                <a:gd name="T19" fmla="*/ 308 h 369"/>
                <a:gd name="T20" fmla="*/ 319 w 496"/>
                <a:gd name="T21" fmla="*/ 335 h 369"/>
                <a:gd name="T22" fmla="*/ 297 w 496"/>
                <a:gd name="T23" fmla="*/ 320 h 369"/>
                <a:gd name="T24" fmla="*/ 316 w 496"/>
                <a:gd name="T25" fmla="*/ 345 h 369"/>
                <a:gd name="T26" fmla="*/ 297 w 496"/>
                <a:gd name="T27" fmla="*/ 369 h 369"/>
                <a:gd name="T28" fmla="*/ 280 w 496"/>
                <a:gd name="T29" fmla="*/ 366 h 369"/>
                <a:gd name="T30" fmla="*/ 212 w 496"/>
                <a:gd name="T31" fmla="*/ 260 h 369"/>
                <a:gd name="T32" fmla="*/ 64 w 496"/>
                <a:gd name="T33" fmla="*/ 128 h 369"/>
                <a:gd name="T34" fmla="*/ 0 w 496"/>
                <a:gd name="T35" fmla="*/ 87 h 369"/>
                <a:gd name="T36" fmla="*/ 22 w 496"/>
                <a:gd name="T37" fmla="*/ 48 h 369"/>
                <a:gd name="T38" fmla="*/ 22 w 496"/>
                <a:gd name="T39" fmla="*/ 48 h 369"/>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96"/>
                <a:gd name="T61" fmla="*/ 0 h 369"/>
                <a:gd name="T62" fmla="*/ 496 w 496"/>
                <a:gd name="T63" fmla="*/ 369 h 369"/>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96" h="369">
                  <a:moveTo>
                    <a:pt x="22" y="48"/>
                  </a:moveTo>
                  <a:lnTo>
                    <a:pt x="92" y="14"/>
                  </a:lnTo>
                  <a:lnTo>
                    <a:pt x="224" y="0"/>
                  </a:lnTo>
                  <a:lnTo>
                    <a:pt x="278" y="34"/>
                  </a:lnTo>
                  <a:lnTo>
                    <a:pt x="365" y="22"/>
                  </a:lnTo>
                  <a:lnTo>
                    <a:pt x="496" y="114"/>
                  </a:lnTo>
                  <a:lnTo>
                    <a:pt x="438" y="184"/>
                  </a:lnTo>
                  <a:lnTo>
                    <a:pt x="442" y="214"/>
                  </a:lnTo>
                  <a:lnTo>
                    <a:pt x="343" y="304"/>
                  </a:lnTo>
                  <a:lnTo>
                    <a:pt x="326" y="308"/>
                  </a:lnTo>
                  <a:lnTo>
                    <a:pt x="319" y="335"/>
                  </a:lnTo>
                  <a:lnTo>
                    <a:pt x="297" y="320"/>
                  </a:lnTo>
                  <a:lnTo>
                    <a:pt x="316" y="345"/>
                  </a:lnTo>
                  <a:lnTo>
                    <a:pt x="297" y="369"/>
                  </a:lnTo>
                  <a:lnTo>
                    <a:pt x="280" y="366"/>
                  </a:lnTo>
                  <a:lnTo>
                    <a:pt x="212" y="260"/>
                  </a:lnTo>
                  <a:lnTo>
                    <a:pt x="64" y="128"/>
                  </a:lnTo>
                  <a:lnTo>
                    <a:pt x="0" y="87"/>
                  </a:lnTo>
                  <a:lnTo>
                    <a:pt x="22" y="48"/>
                  </a:lnTo>
                  <a:close/>
                </a:path>
              </a:pathLst>
            </a:custGeom>
            <a:grpFill/>
            <a:ln w="12700">
              <a:solidFill>
                <a:schemeClr val="bg1"/>
              </a:solidFill>
              <a:round/>
              <a:headEnd/>
              <a:tailEnd/>
            </a:ln>
          </p:spPr>
          <p:txBody>
            <a:bodyPr/>
            <a:lstStyle/>
            <a:p>
              <a:pPr eaLnBrk="1" hangingPunct="1">
                <a:defRPr/>
              </a:pPr>
              <a:endParaRPr lang="en-US"/>
            </a:p>
          </p:txBody>
        </p:sp>
        <p:sp>
          <p:nvSpPr>
            <p:cNvPr id="47" name="Freeform 108">
              <a:extLst>
                <a:ext uri="{FF2B5EF4-FFF2-40B4-BE49-F238E27FC236}">
                  <a16:creationId xmlns:a16="http://schemas.microsoft.com/office/drawing/2014/main" id="{76CCEC29-1937-250D-D865-2A943CBE1BB0}"/>
                </a:ext>
              </a:extLst>
            </p:cNvPr>
            <p:cNvSpPr>
              <a:spLocks/>
            </p:cNvSpPr>
            <p:nvPr/>
          </p:nvSpPr>
          <p:spPr bwMode="auto">
            <a:xfrm>
              <a:off x="7910513" y="3375025"/>
              <a:ext cx="139700" cy="220663"/>
            </a:xfrm>
            <a:custGeom>
              <a:avLst/>
              <a:gdLst>
                <a:gd name="T0" fmla="*/ 0 w 103"/>
                <a:gd name="T1" fmla="*/ 15 h 164"/>
                <a:gd name="T2" fmla="*/ 15 w 103"/>
                <a:gd name="T3" fmla="*/ 0 h 164"/>
                <a:gd name="T4" fmla="*/ 34 w 103"/>
                <a:gd name="T5" fmla="*/ 0 h 164"/>
                <a:gd name="T6" fmla="*/ 27 w 103"/>
                <a:gd name="T7" fmla="*/ 17 h 164"/>
                <a:gd name="T8" fmla="*/ 22 w 103"/>
                <a:gd name="T9" fmla="*/ 22 h 164"/>
                <a:gd name="T10" fmla="*/ 27 w 103"/>
                <a:gd name="T11" fmla="*/ 40 h 164"/>
                <a:gd name="T12" fmla="*/ 51 w 103"/>
                <a:gd name="T13" fmla="*/ 66 h 164"/>
                <a:gd name="T14" fmla="*/ 56 w 103"/>
                <a:gd name="T15" fmla="*/ 86 h 164"/>
                <a:gd name="T16" fmla="*/ 76 w 103"/>
                <a:gd name="T17" fmla="*/ 108 h 164"/>
                <a:gd name="T18" fmla="*/ 91 w 103"/>
                <a:gd name="T19" fmla="*/ 114 h 164"/>
                <a:gd name="T20" fmla="*/ 98 w 103"/>
                <a:gd name="T21" fmla="*/ 129 h 164"/>
                <a:gd name="T22" fmla="*/ 85 w 103"/>
                <a:gd name="T23" fmla="*/ 141 h 164"/>
                <a:gd name="T24" fmla="*/ 100 w 103"/>
                <a:gd name="T25" fmla="*/ 139 h 164"/>
                <a:gd name="T26" fmla="*/ 103 w 103"/>
                <a:gd name="T27" fmla="*/ 151 h 164"/>
                <a:gd name="T28" fmla="*/ 40 w 103"/>
                <a:gd name="T29" fmla="*/ 164 h 164"/>
                <a:gd name="T30" fmla="*/ 0 w 103"/>
                <a:gd name="T31" fmla="*/ 15 h 164"/>
                <a:gd name="T32" fmla="*/ 0 w 103"/>
                <a:gd name="T33" fmla="*/ 15 h 16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3"/>
                <a:gd name="T52" fmla="*/ 0 h 164"/>
                <a:gd name="T53" fmla="*/ 103 w 103"/>
                <a:gd name="T54" fmla="*/ 164 h 16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3" h="164">
                  <a:moveTo>
                    <a:pt x="0" y="15"/>
                  </a:moveTo>
                  <a:lnTo>
                    <a:pt x="15" y="0"/>
                  </a:lnTo>
                  <a:lnTo>
                    <a:pt x="34" y="0"/>
                  </a:lnTo>
                  <a:lnTo>
                    <a:pt x="27" y="17"/>
                  </a:lnTo>
                  <a:lnTo>
                    <a:pt x="22" y="22"/>
                  </a:lnTo>
                  <a:lnTo>
                    <a:pt x="27" y="40"/>
                  </a:lnTo>
                  <a:lnTo>
                    <a:pt x="51" y="66"/>
                  </a:lnTo>
                  <a:lnTo>
                    <a:pt x="56" y="86"/>
                  </a:lnTo>
                  <a:lnTo>
                    <a:pt x="76" y="108"/>
                  </a:lnTo>
                  <a:lnTo>
                    <a:pt x="91" y="114"/>
                  </a:lnTo>
                  <a:lnTo>
                    <a:pt x="98" y="129"/>
                  </a:lnTo>
                  <a:lnTo>
                    <a:pt x="85" y="141"/>
                  </a:lnTo>
                  <a:lnTo>
                    <a:pt x="100" y="139"/>
                  </a:lnTo>
                  <a:lnTo>
                    <a:pt x="103" y="151"/>
                  </a:lnTo>
                  <a:lnTo>
                    <a:pt x="40" y="164"/>
                  </a:lnTo>
                  <a:lnTo>
                    <a:pt x="0" y="15"/>
                  </a:lnTo>
                  <a:close/>
                </a:path>
              </a:pathLst>
            </a:custGeom>
            <a:grpFill/>
            <a:ln w="12700">
              <a:solidFill>
                <a:schemeClr val="bg1"/>
              </a:solidFill>
              <a:round/>
              <a:headEnd/>
              <a:tailEnd/>
            </a:ln>
          </p:spPr>
          <p:txBody>
            <a:bodyPr/>
            <a:lstStyle/>
            <a:p>
              <a:pPr eaLnBrk="1" hangingPunct="1">
                <a:defRPr/>
              </a:pPr>
              <a:endParaRPr lang="en-US"/>
            </a:p>
          </p:txBody>
        </p:sp>
        <p:sp>
          <p:nvSpPr>
            <p:cNvPr id="48" name="Freeform 109">
              <a:extLst>
                <a:ext uri="{FF2B5EF4-FFF2-40B4-BE49-F238E27FC236}">
                  <a16:creationId xmlns:a16="http://schemas.microsoft.com/office/drawing/2014/main" id="{BE71F6F4-8F23-FED2-7DD4-FB4E577537E2}"/>
                </a:ext>
              </a:extLst>
            </p:cNvPr>
            <p:cNvSpPr>
              <a:spLocks/>
            </p:cNvSpPr>
            <p:nvPr/>
          </p:nvSpPr>
          <p:spPr bwMode="auto">
            <a:xfrm>
              <a:off x="7265988" y="3025775"/>
              <a:ext cx="763587" cy="477838"/>
            </a:xfrm>
            <a:custGeom>
              <a:avLst/>
              <a:gdLst>
                <a:gd name="T0" fmla="*/ 44 w 567"/>
                <a:gd name="T1" fmla="*/ 355 h 355"/>
                <a:gd name="T2" fmla="*/ 139 w 567"/>
                <a:gd name="T3" fmla="*/ 340 h 355"/>
                <a:gd name="T4" fmla="*/ 479 w 567"/>
                <a:gd name="T5" fmla="*/ 275 h 355"/>
                <a:gd name="T6" fmla="*/ 494 w 567"/>
                <a:gd name="T7" fmla="*/ 260 h 355"/>
                <a:gd name="T8" fmla="*/ 513 w 567"/>
                <a:gd name="T9" fmla="*/ 260 h 355"/>
                <a:gd name="T10" fmla="*/ 535 w 567"/>
                <a:gd name="T11" fmla="*/ 244 h 355"/>
                <a:gd name="T12" fmla="*/ 567 w 567"/>
                <a:gd name="T13" fmla="*/ 204 h 355"/>
                <a:gd name="T14" fmla="*/ 511 w 567"/>
                <a:gd name="T15" fmla="*/ 159 h 355"/>
                <a:gd name="T16" fmla="*/ 509 w 567"/>
                <a:gd name="T17" fmla="*/ 119 h 355"/>
                <a:gd name="T18" fmla="*/ 535 w 567"/>
                <a:gd name="T19" fmla="*/ 61 h 355"/>
                <a:gd name="T20" fmla="*/ 497 w 567"/>
                <a:gd name="T21" fmla="*/ 42 h 355"/>
                <a:gd name="T22" fmla="*/ 457 w 567"/>
                <a:gd name="T23" fmla="*/ 0 h 355"/>
                <a:gd name="T24" fmla="*/ 79 w 567"/>
                <a:gd name="T25" fmla="*/ 69 h 355"/>
                <a:gd name="T26" fmla="*/ 61 w 567"/>
                <a:gd name="T27" fmla="*/ 42 h 355"/>
                <a:gd name="T28" fmla="*/ 0 w 567"/>
                <a:gd name="T29" fmla="*/ 86 h 355"/>
                <a:gd name="T30" fmla="*/ 44 w 567"/>
                <a:gd name="T31" fmla="*/ 355 h 355"/>
                <a:gd name="T32" fmla="*/ 44 w 567"/>
                <a:gd name="T33" fmla="*/ 355 h 35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7"/>
                <a:gd name="T52" fmla="*/ 0 h 355"/>
                <a:gd name="T53" fmla="*/ 567 w 567"/>
                <a:gd name="T54" fmla="*/ 355 h 35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7" h="355">
                  <a:moveTo>
                    <a:pt x="44" y="355"/>
                  </a:moveTo>
                  <a:lnTo>
                    <a:pt x="139" y="340"/>
                  </a:lnTo>
                  <a:lnTo>
                    <a:pt x="479" y="275"/>
                  </a:lnTo>
                  <a:lnTo>
                    <a:pt x="494" y="260"/>
                  </a:lnTo>
                  <a:lnTo>
                    <a:pt x="513" y="260"/>
                  </a:lnTo>
                  <a:lnTo>
                    <a:pt x="535" y="244"/>
                  </a:lnTo>
                  <a:lnTo>
                    <a:pt x="567" y="204"/>
                  </a:lnTo>
                  <a:lnTo>
                    <a:pt x="511" y="159"/>
                  </a:lnTo>
                  <a:lnTo>
                    <a:pt x="509" y="119"/>
                  </a:lnTo>
                  <a:lnTo>
                    <a:pt x="535" y="61"/>
                  </a:lnTo>
                  <a:lnTo>
                    <a:pt x="497" y="42"/>
                  </a:lnTo>
                  <a:lnTo>
                    <a:pt x="457" y="0"/>
                  </a:lnTo>
                  <a:lnTo>
                    <a:pt x="79" y="69"/>
                  </a:lnTo>
                  <a:lnTo>
                    <a:pt x="61" y="42"/>
                  </a:lnTo>
                  <a:lnTo>
                    <a:pt x="0" y="86"/>
                  </a:lnTo>
                  <a:lnTo>
                    <a:pt x="44" y="355"/>
                  </a:lnTo>
                  <a:close/>
                </a:path>
              </a:pathLst>
            </a:custGeom>
            <a:grpFill/>
            <a:ln w="12700">
              <a:solidFill>
                <a:schemeClr val="bg1"/>
              </a:solidFill>
              <a:round/>
              <a:headEnd/>
              <a:tailEnd/>
            </a:ln>
          </p:spPr>
          <p:txBody>
            <a:bodyPr/>
            <a:lstStyle/>
            <a:p>
              <a:pPr eaLnBrk="1" hangingPunct="1">
                <a:defRPr/>
              </a:pPr>
              <a:endParaRPr lang="en-US"/>
            </a:p>
          </p:txBody>
        </p:sp>
        <p:sp>
          <p:nvSpPr>
            <p:cNvPr id="49" name="Freeform 110">
              <a:extLst>
                <a:ext uri="{FF2B5EF4-FFF2-40B4-BE49-F238E27FC236}">
                  <a16:creationId xmlns:a16="http://schemas.microsoft.com/office/drawing/2014/main" id="{1CBB7627-24F5-F925-C9E3-970349E619CE}"/>
                </a:ext>
              </a:extLst>
            </p:cNvPr>
            <p:cNvSpPr>
              <a:spLocks/>
            </p:cNvSpPr>
            <p:nvPr/>
          </p:nvSpPr>
          <p:spPr bwMode="auto">
            <a:xfrm>
              <a:off x="7947025" y="3106738"/>
              <a:ext cx="165100" cy="390525"/>
            </a:xfrm>
            <a:custGeom>
              <a:avLst/>
              <a:gdLst>
                <a:gd name="T0" fmla="*/ 7 w 122"/>
                <a:gd name="T1" fmla="*/ 199 h 290"/>
                <a:gd name="T2" fmla="*/ 29 w 122"/>
                <a:gd name="T3" fmla="*/ 183 h 290"/>
                <a:gd name="T4" fmla="*/ 61 w 122"/>
                <a:gd name="T5" fmla="*/ 143 h 290"/>
                <a:gd name="T6" fmla="*/ 5 w 122"/>
                <a:gd name="T7" fmla="*/ 98 h 290"/>
                <a:gd name="T8" fmla="*/ 3 w 122"/>
                <a:gd name="T9" fmla="*/ 58 h 290"/>
                <a:gd name="T10" fmla="*/ 29 w 122"/>
                <a:gd name="T11" fmla="*/ 0 h 290"/>
                <a:gd name="T12" fmla="*/ 112 w 122"/>
                <a:gd name="T13" fmla="*/ 29 h 290"/>
                <a:gd name="T14" fmla="*/ 114 w 122"/>
                <a:gd name="T15" fmla="*/ 39 h 290"/>
                <a:gd name="T16" fmla="*/ 103 w 122"/>
                <a:gd name="T17" fmla="*/ 71 h 290"/>
                <a:gd name="T18" fmla="*/ 95 w 122"/>
                <a:gd name="T19" fmla="*/ 78 h 290"/>
                <a:gd name="T20" fmla="*/ 93 w 122"/>
                <a:gd name="T21" fmla="*/ 95 h 290"/>
                <a:gd name="T22" fmla="*/ 102 w 122"/>
                <a:gd name="T23" fmla="*/ 100 h 290"/>
                <a:gd name="T24" fmla="*/ 122 w 122"/>
                <a:gd name="T25" fmla="*/ 95 h 290"/>
                <a:gd name="T26" fmla="*/ 122 w 122"/>
                <a:gd name="T27" fmla="*/ 144 h 290"/>
                <a:gd name="T28" fmla="*/ 122 w 122"/>
                <a:gd name="T29" fmla="*/ 175 h 290"/>
                <a:gd name="T30" fmla="*/ 122 w 122"/>
                <a:gd name="T31" fmla="*/ 192 h 290"/>
                <a:gd name="T32" fmla="*/ 115 w 122"/>
                <a:gd name="T33" fmla="*/ 207 h 290"/>
                <a:gd name="T34" fmla="*/ 107 w 122"/>
                <a:gd name="T35" fmla="*/ 209 h 290"/>
                <a:gd name="T36" fmla="*/ 110 w 122"/>
                <a:gd name="T37" fmla="*/ 222 h 290"/>
                <a:gd name="T38" fmla="*/ 80 w 122"/>
                <a:gd name="T39" fmla="*/ 290 h 290"/>
                <a:gd name="T40" fmla="*/ 73 w 122"/>
                <a:gd name="T41" fmla="*/ 290 h 290"/>
                <a:gd name="T42" fmla="*/ 69 w 122"/>
                <a:gd name="T43" fmla="*/ 265 h 290"/>
                <a:gd name="T44" fmla="*/ 49 w 122"/>
                <a:gd name="T45" fmla="*/ 265 h 290"/>
                <a:gd name="T46" fmla="*/ 7 w 122"/>
                <a:gd name="T47" fmla="*/ 238 h 290"/>
                <a:gd name="T48" fmla="*/ 0 w 122"/>
                <a:gd name="T49" fmla="*/ 216 h 290"/>
                <a:gd name="T50" fmla="*/ 7 w 122"/>
                <a:gd name="T51" fmla="*/ 199 h 290"/>
                <a:gd name="T52" fmla="*/ 7 w 122"/>
                <a:gd name="T53" fmla="*/ 199 h 29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2"/>
                <a:gd name="T82" fmla="*/ 0 h 290"/>
                <a:gd name="T83" fmla="*/ 122 w 122"/>
                <a:gd name="T84" fmla="*/ 290 h 29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2" h="290">
                  <a:moveTo>
                    <a:pt x="7" y="199"/>
                  </a:moveTo>
                  <a:lnTo>
                    <a:pt x="29" y="183"/>
                  </a:lnTo>
                  <a:lnTo>
                    <a:pt x="61" y="143"/>
                  </a:lnTo>
                  <a:lnTo>
                    <a:pt x="5" y="98"/>
                  </a:lnTo>
                  <a:lnTo>
                    <a:pt x="3" y="58"/>
                  </a:lnTo>
                  <a:lnTo>
                    <a:pt x="29" y="0"/>
                  </a:lnTo>
                  <a:lnTo>
                    <a:pt x="112" y="29"/>
                  </a:lnTo>
                  <a:lnTo>
                    <a:pt x="114" y="39"/>
                  </a:lnTo>
                  <a:lnTo>
                    <a:pt x="103" y="71"/>
                  </a:lnTo>
                  <a:lnTo>
                    <a:pt x="95" y="78"/>
                  </a:lnTo>
                  <a:lnTo>
                    <a:pt x="93" y="95"/>
                  </a:lnTo>
                  <a:lnTo>
                    <a:pt x="102" y="100"/>
                  </a:lnTo>
                  <a:lnTo>
                    <a:pt x="122" y="95"/>
                  </a:lnTo>
                  <a:lnTo>
                    <a:pt x="122" y="144"/>
                  </a:lnTo>
                  <a:lnTo>
                    <a:pt x="122" y="175"/>
                  </a:lnTo>
                  <a:lnTo>
                    <a:pt x="122" y="192"/>
                  </a:lnTo>
                  <a:lnTo>
                    <a:pt x="115" y="207"/>
                  </a:lnTo>
                  <a:lnTo>
                    <a:pt x="107" y="209"/>
                  </a:lnTo>
                  <a:lnTo>
                    <a:pt x="110" y="222"/>
                  </a:lnTo>
                  <a:lnTo>
                    <a:pt x="80" y="290"/>
                  </a:lnTo>
                  <a:lnTo>
                    <a:pt x="73" y="290"/>
                  </a:lnTo>
                  <a:lnTo>
                    <a:pt x="69" y="265"/>
                  </a:lnTo>
                  <a:lnTo>
                    <a:pt x="49" y="265"/>
                  </a:lnTo>
                  <a:lnTo>
                    <a:pt x="7" y="238"/>
                  </a:lnTo>
                  <a:lnTo>
                    <a:pt x="0" y="216"/>
                  </a:lnTo>
                  <a:lnTo>
                    <a:pt x="7" y="199"/>
                  </a:lnTo>
                  <a:close/>
                </a:path>
              </a:pathLst>
            </a:custGeom>
            <a:grpFill/>
            <a:ln w="12700">
              <a:solidFill>
                <a:schemeClr val="bg1"/>
              </a:solidFill>
              <a:round/>
              <a:headEnd/>
              <a:tailEnd/>
            </a:ln>
          </p:spPr>
          <p:txBody>
            <a:bodyPr/>
            <a:lstStyle/>
            <a:p>
              <a:pPr eaLnBrk="1" hangingPunct="1">
                <a:defRPr/>
              </a:pPr>
              <a:endParaRPr lang="en-US"/>
            </a:p>
          </p:txBody>
        </p:sp>
        <p:sp>
          <p:nvSpPr>
            <p:cNvPr id="50" name="Freeform 111">
              <a:extLst>
                <a:ext uri="{FF2B5EF4-FFF2-40B4-BE49-F238E27FC236}">
                  <a16:creationId xmlns:a16="http://schemas.microsoft.com/office/drawing/2014/main" id="{B23790D2-8FFC-75E3-AC15-EC4F3CC0D5F6}"/>
                </a:ext>
              </a:extLst>
            </p:cNvPr>
            <p:cNvSpPr>
              <a:spLocks/>
            </p:cNvSpPr>
            <p:nvPr/>
          </p:nvSpPr>
          <p:spPr bwMode="auto">
            <a:xfrm>
              <a:off x="7348538" y="2495550"/>
              <a:ext cx="779462" cy="681038"/>
            </a:xfrm>
            <a:custGeom>
              <a:avLst/>
              <a:gdLst>
                <a:gd name="T0" fmla="*/ 18 w 579"/>
                <a:gd name="T1" fmla="*/ 462 h 505"/>
                <a:gd name="T2" fmla="*/ 396 w 579"/>
                <a:gd name="T3" fmla="*/ 393 h 505"/>
                <a:gd name="T4" fmla="*/ 436 w 579"/>
                <a:gd name="T5" fmla="*/ 435 h 505"/>
                <a:gd name="T6" fmla="*/ 474 w 579"/>
                <a:gd name="T7" fmla="*/ 454 h 505"/>
                <a:gd name="T8" fmla="*/ 557 w 579"/>
                <a:gd name="T9" fmla="*/ 483 h 505"/>
                <a:gd name="T10" fmla="*/ 564 w 579"/>
                <a:gd name="T11" fmla="*/ 505 h 505"/>
                <a:gd name="T12" fmla="*/ 577 w 579"/>
                <a:gd name="T13" fmla="*/ 474 h 505"/>
                <a:gd name="T14" fmla="*/ 579 w 579"/>
                <a:gd name="T15" fmla="*/ 432 h 505"/>
                <a:gd name="T16" fmla="*/ 564 w 579"/>
                <a:gd name="T17" fmla="*/ 350 h 505"/>
                <a:gd name="T18" fmla="*/ 564 w 579"/>
                <a:gd name="T19" fmla="*/ 265 h 505"/>
                <a:gd name="T20" fmla="*/ 523 w 579"/>
                <a:gd name="T21" fmla="*/ 141 h 505"/>
                <a:gd name="T22" fmla="*/ 516 w 579"/>
                <a:gd name="T23" fmla="*/ 87 h 505"/>
                <a:gd name="T24" fmla="*/ 491 w 579"/>
                <a:gd name="T25" fmla="*/ 0 h 505"/>
                <a:gd name="T26" fmla="*/ 368 w 579"/>
                <a:gd name="T27" fmla="*/ 29 h 505"/>
                <a:gd name="T28" fmla="*/ 300 w 579"/>
                <a:gd name="T29" fmla="*/ 101 h 505"/>
                <a:gd name="T30" fmla="*/ 297 w 579"/>
                <a:gd name="T31" fmla="*/ 119 h 505"/>
                <a:gd name="T32" fmla="*/ 258 w 579"/>
                <a:gd name="T33" fmla="*/ 162 h 505"/>
                <a:gd name="T34" fmla="*/ 268 w 579"/>
                <a:gd name="T35" fmla="*/ 177 h 505"/>
                <a:gd name="T36" fmla="*/ 277 w 579"/>
                <a:gd name="T37" fmla="*/ 189 h 505"/>
                <a:gd name="T38" fmla="*/ 270 w 579"/>
                <a:gd name="T39" fmla="*/ 192 h 505"/>
                <a:gd name="T40" fmla="*/ 282 w 579"/>
                <a:gd name="T41" fmla="*/ 209 h 505"/>
                <a:gd name="T42" fmla="*/ 283 w 579"/>
                <a:gd name="T43" fmla="*/ 225 h 505"/>
                <a:gd name="T44" fmla="*/ 246 w 579"/>
                <a:gd name="T45" fmla="*/ 260 h 505"/>
                <a:gd name="T46" fmla="*/ 190 w 579"/>
                <a:gd name="T47" fmla="*/ 276 h 505"/>
                <a:gd name="T48" fmla="*/ 176 w 579"/>
                <a:gd name="T49" fmla="*/ 286 h 505"/>
                <a:gd name="T50" fmla="*/ 156 w 579"/>
                <a:gd name="T51" fmla="*/ 277 h 505"/>
                <a:gd name="T52" fmla="*/ 93 w 579"/>
                <a:gd name="T53" fmla="*/ 284 h 505"/>
                <a:gd name="T54" fmla="*/ 47 w 579"/>
                <a:gd name="T55" fmla="*/ 303 h 505"/>
                <a:gd name="T56" fmla="*/ 47 w 579"/>
                <a:gd name="T57" fmla="*/ 326 h 505"/>
                <a:gd name="T58" fmla="*/ 56 w 579"/>
                <a:gd name="T59" fmla="*/ 342 h 505"/>
                <a:gd name="T60" fmla="*/ 63 w 579"/>
                <a:gd name="T61" fmla="*/ 342 h 505"/>
                <a:gd name="T62" fmla="*/ 69 w 579"/>
                <a:gd name="T63" fmla="*/ 360 h 505"/>
                <a:gd name="T64" fmla="*/ 57 w 579"/>
                <a:gd name="T65" fmla="*/ 371 h 505"/>
                <a:gd name="T66" fmla="*/ 52 w 579"/>
                <a:gd name="T67" fmla="*/ 388 h 505"/>
                <a:gd name="T68" fmla="*/ 0 w 579"/>
                <a:gd name="T69" fmla="*/ 435 h 505"/>
                <a:gd name="T70" fmla="*/ 18 w 579"/>
                <a:gd name="T71" fmla="*/ 462 h 505"/>
                <a:gd name="T72" fmla="*/ 18 w 579"/>
                <a:gd name="T73" fmla="*/ 462 h 50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79"/>
                <a:gd name="T112" fmla="*/ 0 h 505"/>
                <a:gd name="T113" fmla="*/ 579 w 579"/>
                <a:gd name="T114" fmla="*/ 505 h 505"/>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79" h="505">
                  <a:moveTo>
                    <a:pt x="18" y="462"/>
                  </a:moveTo>
                  <a:lnTo>
                    <a:pt x="396" y="393"/>
                  </a:lnTo>
                  <a:lnTo>
                    <a:pt x="436" y="435"/>
                  </a:lnTo>
                  <a:lnTo>
                    <a:pt x="474" y="454"/>
                  </a:lnTo>
                  <a:lnTo>
                    <a:pt x="557" y="483"/>
                  </a:lnTo>
                  <a:lnTo>
                    <a:pt x="564" y="505"/>
                  </a:lnTo>
                  <a:lnTo>
                    <a:pt x="577" y="474"/>
                  </a:lnTo>
                  <a:lnTo>
                    <a:pt x="579" y="432"/>
                  </a:lnTo>
                  <a:lnTo>
                    <a:pt x="564" y="350"/>
                  </a:lnTo>
                  <a:lnTo>
                    <a:pt x="564" y="265"/>
                  </a:lnTo>
                  <a:lnTo>
                    <a:pt x="523" y="141"/>
                  </a:lnTo>
                  <a:lnTo>
                    <a:pt x="516" y="87"/>
                  </a:lnTo>
                  <a:lnTo>
                    <a:pt x="491" y="0"/>
                  </a:lnTo>
                  <a:lnTo>
                    <a:pt x="368" y="29"/>
                  </a:lnTo>
                  <a:lnTo>
                    <a:pt x="300" y="101"/>
                  </a:lnTo>
                  <a:lnTo>
                    <a:pt x="297" y="119"/>
                  </a:lnTo>
                  <a:lnTo>
                    <a:pt x="258" y="162"/>
                  </a:lnTo>
                  <a:lnTo>
                    <a:pt x="268" y="177"/>
                  </a:lnTo>
                  <a:lnTo>
                    <a:pt x="277" y="189"/>
                  </a:lnTo>
                  <a:lnTo>
                    <a:pt x="270" y="192"/>
                  </a:lnTo>
                  <a:lnTo>
                    <a:pt x="282" y="209"/>
                  </a:lnTo>
                  <a:lnTo>
                    <a:pt x="283" y="225"/>
                  </a:lnTo>
                  <a:lnTo>
                    <a:pt x="246" y="260"/>
                  </a:lnTo>
                  <a:lnTo>
                    <a:pt x="190" y="276"/>
                  </a:lnTo>
                  <a:lnTo>
                    <a:pt x="176" y="286"/>
                  </a:lnTo>
                  <a:lnTo>
                    <a:pt x="156" y="277"/>
                  </a:lnTo>
                  <a:lnTo>
                    <a:pt x="93" y="284"/>
                  </a:lnTo>
                  <a:lnTo>
                    <a:pt x="47" y="303"/>
                  </a:lnTo>
                  <a:lnTo>
                    <a:pt x="47" y="326"/>
                  </a:lnTo>
                  <a:lnTo>
                    <a:pt x="56" y="342"/>
                  </a:lnTo>
                  <a:lnTo>
                    <a:pt x="63" y="342"/>
                  </a:lnTo>
                  <a:lnTo>
                    <a:pt x="69" y="360"/>
                  </a:lnTo>
                  <a:lnTo>
                    <a:pt x="57" y="371"/>
                  </a:lnTo>
                  <a:lnTo>
                    <a:pt x="52" y="388"/>
                  </a:lnTo>
                  <a:lnTo>
                    <a:pt x="0" y="435"/>
                  </a:lnTo>
                  <a:lnTo>
                    <a:pt x="18" y="462"/>
                  </a:lnTo>
                  <a:close/>
                </a:path>
              </a:pathLst>
            </a:custGeom>
            <a:grpFill/>
            <a:ln w="12700">
              <a:solidFill>
                <a:schemeClr val="bg1"/>
              </a:solidFill>
              <a:round/>
              <a:headEnd/>
              <a:tailEnd/>
            </a:ln>
          </p:spPr>
          <p:txBody>
            <a:bodyPr/>
            <a:lstStyle/>
            <a:p>
              <a:pPr eaLnBrk="1" hangingPunct="1">
                <a:defRPr/>
              </a:pPr>
              <a:endParaRPr lang="en-US"/>
            </a:p>
          </p:txBody>
        </p:sp>
        <p:sp>
          <p:nvSpPr>
            <p:cNvPr id="51" name="Freeform 113">
              <a:extLst>
                <a:ext uri="{FF2B5EF4-FFF2-40B4-BE49-F238E27FC236}">
                  <a16:creationId xmlns:a16="http://schemas.microsoft.com/office/drawing/2014/main" id="{7A5F2067-A1D1-BEA6-01C8-CE967AE2969C}"/>
                </a:ext>
              </a:extLst>
            </p:cNvPr>
            <p:cNvSpPr>
              <a:spLocks/>
            </p:cNvSpPr>
            <p:nvPr/>
          </p:nvSpPr>
          <p:spPr bwMode="auto">
            <a:xfrm>
              <a:off x="8094663" y="3074988"/>
              <a:ext cx="242887" cy="139700"/>
            </a:xfrm>
            <a:custGeom>
              <a:avLst/>
              <a:gdLst>
                <a:gd name="T0" fmla="*/ 14 w 180"/>
                <a:gd name="T1" fmla="*/ 104 h 104"/>
                <a:gd name="T2" fmla="*/ 77 w 180"/>
                <a:gd name="T3" fmla="*/ 68 h 104"/>
                <a:gd name="T4" fmla="*/ 121 w 180"/>
                <a:gd name="T5" fmla="*/ 48 h 104"/>
                <a:gd name="T6" fmla="*/ 75 w 180"/>
                <a:gd name="T7" fmla="*/ 80 h 104"/>
                <a:gd name="T8" fmla="*/ 78 w 180"/>
                <a:gd name="T9" fmla="*/ 82 h 104"/>
                <a:gd name="T10" fmla="*/ 146 w 180"/>
                <a:gd name="T11" fmla="*/ 36 h 104"/>
                <a:gd name="T12" fmla="*/ 180 w 180"/>
                <a:gd name="T13" fmla="*/ 5 h 104"/>
                <a:gd name="T14" fmla="*/ 177 w 180"/>
                <a:gd name="T15" fmla="*/ 0 h 104"/>
                <a:gd name="T16" fmla="*/ 146 w 180"/>
                <a:gd name="T17" fmla="*/ 17 h 104"/>
                <a:gd name="T18" fmla="*/ 143 w 180"/>
                <a:gd name="T19" fmla="*/ 15 h 104"/>
                <a:gd name="T20" fmla="*/ 128 w 180"/>
                <a:gd name="T21" fmla="*/ 36 h 104"/>
                <a:gd name="T22" fmla="*/ 119 w 180"/>
                <a:gd name="T23" fmla="*/ 36 h 104"/>
                <a:gd name="T24" fmla="*/ 141 w 180"/>
                <a:gd name="T25" fmla="*/ 0 h 104"/>
                <a:gd name="T26" fmla="*/ 117 w 180"/>
                <a:gd name="T27" fmla="*/ 27 h 104"/>
                <a:gd name="T28" fmla="*/ 36 w 180"/>
                <a:gd name="T29" fmla="*/ 54 h 104"/>
                <a:gd name="T30" fmla="*/ 21 w 180"/>
                <a:gd name="T31" fmla="*/ 75 h 104"/>
                <a:gd name="T32" fmla="*/ 9 w 180"/>
                <a:gd name="T33" fmla="*/ 78 h 104"/>
                <a:gd name="T34" fmla="*/ 0 w 180"/>
                <a:gd name="T35" fmla="*/ 94 h 104"/>
                <a:gd name="T36" fmla="*/ 14 w 180"/>
                <a:gd name="T37" fmla="*/ 104 h 104"/>
                <a:gd name="T38" fmla="*/ 14 w 180"/>
                <a:gd name="T39" fmla="*/ 104 h 10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80"/>
                <a:gd name="T61" fmla="*/ 0 h 104"/>
                <a:gd name="T62" fmla="*/ 180 w 180"/>
                <a:gd name="T63" fmla="*/ 104 h 104"/>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80" h="104">
                  <a:moveTo>
                    <a:pt x="14" y="104"/>
                  </a:moveTo>
                  <a:lnTo>
                    <a:pt x="77" y="68"/>
                  </a:lnTo>
                  <a:lnTo>
                    <a:pt x="121" y="48"/>
                  </a:lnTo>
                  <a:lnTo>
                    <a:pt x="75" y="80"/>
                  </a:lnTo>
                  <a:lnTo>
                    <a:pt x="78" y="82"/>
                  </a:lnTo>
                  <a:lnTo>
                    <a:pt x="146" y="36"/>
                  </a:lnTo>
                  <a:lnTo>
                    <a:pt x="180" y="5"/>
                  </a:lnTo>
                  <a:lnTo>
                    <a:pt x="177" y="0"/>
                  </a:lnTo>
                  <a:lnTo>
                    <a:pt x="146" y="17"/>
                  </a:lnTo>
                  <a:lnTo>
                    <a:pt x="143" y="15"/>
                  </a:lnTo>
                  <a:lnTo>
                    <a:pt x="128" y="36"/>
                  </a:lnTo>
                  <a:lnTo>
                    <a:pt x="119" y="36"/>
                  </a:lnTo>
                  <a:lnTo>
                    <a:pt x="141" y="0"/>
                  </a:lnTo>
                  <a:lnTo>
                    <a:pt x="117" y="27"/>
                  </a:lnTo>
                  <a:lnTo>
                    <a:pt x="36" y="54"/>
                  </a:lnTo>
                  <a:lnTo>
                    <a:pt x="21" y="75"/>
                  </a:lnTo>
                  <a:lnTo>
                    <a:pt x="9" y="78"/>
                  </a:lnTo>
                  <a:lnTo>
                    <a:pt x="0" y="94"/>
                  </a:lnTo>
                  <a:lnTo>
                    <a:pt x="14" y="104"/>
                  </a:lnTo>
                  <a:close/>
                </a:path>
              </a:pathLst>
            </a:custGeom>
            <a:grpFill/>
            <a:ln w="12700">
              <a:solidFill>
                <a:schemeClr val="bg1"/>
              </a:solidFill>
              <a:round/>
              <a:headEnd/>
              <a:tailEnd/>
            </a:ln>
          </p:spPr>
          <p:txBody>
            <a:bodyPr/>
            <a:lstStyle/>
            <a:p>
              <a:pPr eaLnBrk="1" hangingPunct="1">
                <a:defRPr/>
              </a:pPr>
              <a:endParaRPr lang="en-US"/>
            </a:p>
          </p:txBody>
        </p:sp>
        <p:sp>
          <p:nvSpPr>
            <p:cNvPr id="52" name="Freeform 114">
              <a:extLst>
                <a:ext uri="{FF2B5EF4-FFF2-40B4-BE49-F238E27FC236}">
                  <a16:creationId xmlns:a16="http://schemas.microsoft.com/office/drawing/2014/main" id="{CC5CA634-C06A-5AFA-F4A4-AB078A45605E}"/>
                </a:ext>
              </a:extLst>
            </p:cNvPr>
            <p:cNvSpPr>
              <a:spLocks/>
            </p:cNvSpPr>
            <p:nvPr/>
          </p:nvSpPr>
          <p:spPr bwMode="auto">
            <a:xfrm>
              <a:off x="8107363" y="2924175"/>
              <a:ext cx="227012" cy="209550"/>
            </a:xfrm>
            <a:custGeom>
              <a:avLst/>
              <a:gdLst>
                <a:gd name="T0" fmla="*/ 15 w 168"/>
                <a:gd name="T1" fmla="*/ 114 h 156"/>
                <a:gd name="T2" fmla="*/ 13 w 168"/>
                <a:gd name="T3" fmla="*/ 156 h 156"/>
                <a:gd name="T4" fmla="*/ 27 w 168"/>
                <a:gd name="T5" fmla="*/ 153 h 156"/>
                <a:gd name="T6" fmla="*/ 59 w 168"/>
                <a:gd name="T7" fmla="*/ 129 h 156"/>
                <a:gd name="T8" fmla="*/ 69 w 168"/>
                <a:gd name="T9" fmla="*/ 109 h 156"/>
                <a:gd name="T10" fmla="*/ 76 w 168"/>
                <a:gd name="T11" fmla="*/ 114 h 156"/>
                <a:gd name="T12" fmla="*/ 120 w 168"/>
                <a:gd name="T13" fmla="*/ 102 h 156"/>
                <a:gd name="T14" fmla="*/ 122 w 168"/>
                <a:gd name="T15" fmla="*/ 93 h 156"/>
                <a:gd name="T16" fmla="*/ 129 w 168"/>
                <a:gd name="T17" fmla="*/ 97 h 156"/>
                <a:gd name="T18" fmla="*/ 137 w 168"/>
                <a:gd name="T19" fmla="*/ 90 h 156"/>
                <a:gd name="T20" fmla="*/ 151 w 168"/>
                <a:gd name="T21" fmla="*/ 88 h 156"/>
                <a:gd name="T22" fmla="*/ 168 w 168"/>
                <a:gd name="T23" fmla="*/ 80 h 156"/>
                <a:gd name="T24" fmla="*/ 151 w 168"/>
                <a:gd name="T25" fmla="*/ 0 h 156"/>
                <a:gd name="T26" fmla="*/ 0 w 168"/>
                <a:gd name="T27" fmla="*/ 32 h 156"/>
                <a:gd name="T28" fmla="*/ 15 w 168"/>
                <a:gd name="T29" fmla="*/ 114 h 156"/>
                <a:gd name="T30" fmla="*/ 15 w 168"/>
                <a:gd name="T31" fmla="*/ 114 h 1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68"/>
                <a:gd name="T49" fmla="*/ 0 h 156"/>
                <a:gd name="T50" fmla="*/ 168 w 168"/>
                <a:gd name="T51" fmla="*/ 156 h 15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68" h="156">
                  <a:moveTo>
                    <a:pt x="15" y="114"/>
                  </a:moveTo>
                  <a:lnTo>
                    <a:pt x="13" y="156"/>
                  </a:lnTo>
                  <a:lnTo>
                    <a:pt x="27" y="153"/>
                  </a:lnTo>
                  <a:lnTo>
                    <a:pt x="59" y="129"/>
                  </a:lnTo>
                  <a:lnTo>
                    <a:pt x="69" y="109"/>
                  </a:lnTo>
                  <a:lnTo>
                    <a:pt x="76" y="114"/>
                  </a:lnTo>
                  <a:lnTo>
                    <a:pt x="120" y="102"/>
                  </a:lnTo>
                  <a:lnTo>
                    <a:pt x="122" y="93"/>
                  </a:lnTo>
                  <a:lnTo>
                    <a:pt x="129" y="97"/>
                  </a:lnTo>
                  <a:lnTo>
                    <a:pt x="137" y="90"/>
                  </a:lnTo>
                  <a:lnTo>
                    <a:pt x="151" y="88"/>
                  </a:lnTo>
                  <a:lnTo>
                    <a:pt x="168" y="80"/>
                  </a:lnTo>
                  <a:lnTo>
                    <a:pt x="151" y="0"/>
                  </a:lnTo>
                  <a:lnTo>
                    <a:pt x="0" y="32"/>
                  </a:lnTo>
                  <a:lnTo>
                    <a:pt x="15" y="114"/>
                  </a:lnTo>
                  <a:close/>
                </a:path>
              </a:pathLst>
            </a:custGeom>
            <a:grpFill/>
            <a:ln w="12700">
              <a:solidFill>
                <a:schemeClr val="bg1"/>
              </a:solidFill>
              <a:round/>
              <a:headEnd/>
              <a:tailEnd/>
            </a:ln>
          </p:spPr>
          <p:txBody>
            <a:bodyPr/>
            <a:lstStyle/>
            <a:p>
              <a:pPr eaLnBrk="1" hangingPunct="1">
                <a:defRPr/>
              </a:pPr>
              <a:endParaRPr lang="en-US"/>
            </a:p>
          </p:txBody>
        </p:sp>
        <p:sp>
          <p:nvSpPr>
            <p:cNvPr id="53" name="Freeform 115">
              <a:extLst>
                <a:ext uri="{FF2B5EF4-FFF2-40B4-BE49-F238E27FC236}">
                  <a16:creationId xmlns:a16="http://schemas.microsoft.com/office/drawing/2014/main" id="{CB097872-E634-C465-FABA-89A8ECC77F41}"/>
                </a:ext>
              </a:extLst>
            </p:cNvPr>
            <p:cNvSpPr>
              <a:spLocks/>
            </p:cNvSpPr>
            <p:nvPr/>
          </p:nvSpPr>
          <p:spPr bwMode="auto">
            <a:xfrm>
              <a:off x="8310563" y="2913063"/>
              <a:ext cx="103187" cy="119062"/>
            </a:xfrm>
            <a:custGeom>
              <a:avLst/>
              <a:gdLst>
                <a:gd name="T0" fmla="*/ 17 w 76"/>
                <a:gd name="T1" fmla="*/ 88 h 88"/>
                <a:gd name="T2" fmla="*/ 49 w 76"/>
                <a:gd name="T3" fmla="*/ 76 h 88"/>
                <a:gd name="T4" fmla="*/ 49 w 76"/>
                <a:gd name="T5" fmla="*/ 40 h 88"/>
                <a:gd name="T6" fmla="*/ 58 w 76"/>
                <a:gd name="T7" fmla="*/ 49 h 88"/>
                <a:gd name="T8" fmla="*/ 59 w 76"/>
                <a:gd name="T9" fmla="*/ 66 h 88"/>
                <a:gd name="T10" fmla="*/ 66 w 76"/>
                <a:gd name="T11" fmla="*/ 66 h 88"/>
                <a:gd name="T12" fmla="*/ 76 w 76"/>
                <a:gd name="T13" fmla="*/ 49 h 88"/>
                <a:gd name="T14" fmla="*/ 66 w 76"/>
                <a:gd name="T15" fmla="*/ 30 h 88"/>
                <a:gd name="T16" fmla="*/ 49 w 76"/>
                <a:gd name="T17" fmla="*/ 27 h 88"/>
                <a:gd name="T18" fmla="*/ 37 w 76"/>
                <a:gd name="T19" fmla="*/ 3 h 88"/>
                <a:gd name="T20" fmla="*/ 27 w 76"/>
                <a:gd name="T21" fmla="*/ 0 h 88"/>
                <a:gd name="T22" fmla="*/ 0 w 76"/>
                <a:gd name="T23" fmla="*/ 8 h 88"/>
                <a:gd name="T24" fmla="*/ 17 w 76"/>
                <a:gd name="T25" fmla="*/ 88 h 88"/>
                <a:gd name="T26" fmla="*/ 17 w 76"/>
                <a:gd name="T27" fmla="*/ 88 h 8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6"/>
                <a:gd name="T43" fmla="*/ 0 h 88"/>
                <a:gd name="T44" fmla="*/ 76 w 76"/>
                <a:gd name="T45" fmla="*/ 88 h 88"/>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6" h="88">
                  <a:moveTo>
                    <a:pt x="17" y="88"/>
                  </a:moveTo>
                  <a:lnTo>
                    <a:pt x="49" y="76"/>
                  </a:lnTo>
                  <a:lnTo>
                    <a:pt x="49" y="40"/>
                  </a:lnTo>
                  <a:lnTo>
                    <a:pt x="58" y="49"/>
                  </a:lnTo>
                  <a:lnTo>
                    <a:pt x="59" y="66"/>
                  </a:lnTo>
                  <a:lnTo>
                    <a:pt x="66" y="66"/>
                  </a:lnTo>
                  <a:lnTo>
                    <a:pt x="76" y="49"/>
                  </a:lnTo>
                  <a:lnTo>
                    <a:pt x="66" y="30"/>
                  </a:lnTo>
                  <a:lnTo>
                    <a:pt x="49" y="27"/>
                  </a:lnTo>
                  <a:lnTo>
                    <a:pt x="37" y="3"/>
                  </a:lnTo>
                  <a:lnTo>
                    <a:pt x="27" y="0"/>
                  </a:lnTo>
                  <a:lnTo>
                    <a:pt x="0" y="8"/>
                  </a:lnTo>
                  <a:lnTo>
                    <a:pt x="17" y="88"/>
                  </a:lnTo>
                  <a:close/>
                </a:path>
              </a:pathLst>
            </a:custGeom>
            <a:grpFill/>
            <a:ln w="12700">
              <a:solidFill>
                <a:schemeClr val="bg1"/>
              </a:solidFill>
              <a:round/>
              <a:headEnd/>
              <a:tailEnd/>
            </a:ln>
          </p:spPr>
          <p:txBody>
            <a:bodyPr/>
            <a:lstStyle/>
            <a:p>
              <a:pPr eaLnBrk="1" hangingPunct="1">
                <a:defRPr/>
              </a:pPr>
              <a:endParaRPr lang="en-US"/>
            </a:p>
          </p:txBody>
        </p:sp>
        <p:sp>
          <p:nvSpPr>
            <p:cNvPr id="54" name="Freeform 116">
              <a:extLst>
                <a:ext uri="{FF2B5EF4-FFF2-40B4-BE49-F238E27FC236}">
                  <a16:creationId xmlns:a16="http://schemas.microsoft.com/office/drawing/2014/main" id="{4C6ACA43-9E37-CA53-EE09-A993793EE8F6}"/>
                </a:ext>
              </a:extLst>
            </p:cNvPr>
            <p:cNvSpPr>
              <a:spLocks/>
            </p:cNvSpPr>
            <p:nvPr/>
          </p:nvSpPr>
          <p:spPr bwMode="auto">
            <a:xfrm>
              <a:off x="8107363" y="2763838"/>
              <a:ext cx="439737" cy="217487"/>
            </a:xfrm>
            <a:custGeom>
              <a:avLst/>
              <a:gdLst>
                <a:gd name="T0" fmla="*/ 0 w 326"/>
                <a:gd name="T1" fmla="*/ 151 h 161"/>
                <a:gd name="T2" fmla="*/ 151 w 326"/>
                <a:gd name="T3" fmla="*/ 119 h 161"/>
                <a:gd name="T4" fmla="*/ 178 w 326"/>
                <a:gd name="T5" fmla="*/ 111 h 161"/>
                <a:gd name="T6" fmla="*/ 188 w 326"/>
                <a:gd name="T7" fmla="*/ 114 h 161"/>
                <a:gd name="T8" fmla="*/ 200 w 326"/>
                <a:gd name="T9" fmla="*/ 138 h 161"/>
                <a:gd name="T10" fmla="*/ 217 w 326"/>
                <a:gd name="T11" fmla="*/ 141 h 161"/>
                <a:gd name="T12" fmla="*/ 227 w 326"/>
                <a:gd name="T13" fmla="*/ 160 h 161"/>
                <a:gd name="T14" fmla="*/ 238 w 326"/>
                <a:gd name="T15" fmla="*/ 161 h 161"/>
                <a:gd name="T16" fmla="*/ 249 w 326"/>
                <a:gd name="T17" fmla="*/ 143 h 161"/>
                <a:gd name="T18" fmla="*/ 255 w 326"/>
                <a:gd name="T19" fmla="*/ 127 h 161"/>
                <a:gd name="T20" fmla="*/ 266 w 326"/>
                <a:gd name="T21" fmla="*/ 148 h 161"/>
                <a:gd name="T22" fmla="*/ 326 w 326"/>
                <a:gd name="T23" fmla="*/ 129 h 161"/>
                <a:gd name="T24" fmla="*/ 322 w 326"/>
                <a:gd name="T25" fmla="*/ 107 h 161"/>
                <a:gd name="T26" fmla="*/ 305 w 326"/>
                <a:gd name="T27" fmla="*/ 78 h 161"/>
                <a:gd name="T28" fmla="*/ 297 w 326"/>
                <a:gd name="T29" fmla="*/ 75 h 161"/>
                <a:gd name="T30" fmla="*/ 287 w 326"/>
                <a:gd name="T31" fmla="*/ 77 h 161"/>
                <a:gd name="T32" fmla="*/ 288 w 326"/>
                <a:gd name="T33" fmla="*/ 82 h 161"/>
                <a:gd name="T34" fmla="*/ 302 w 326"/>
                <a:gd name="T35" fmla="*/ 83 h 161"/>
                <a:gd name="T36" fmla="*/ 307 w 326"/>
                <a:gd name="T37" fmla="*/ 111 h 161"/>
                <a:gd name="T38" fmla="*/ 283 w 326"/>
                <a:gd name="T39" fmla="*/ 121 h 161"/>
                <a:gd name="T40" fmla="*/ 249 w 326"/>
                <a:gd name="T41" fmla="*/ 99 h 161"/>
                <a:gd name="T42" fmla="*/ 238 w 326"/>
                <a:gd name="T43" fmla="*/ 75 h 161"/>
                <a:gd name="T44" fmla="*/ 222 w 326"/>
                <a:gd name="T45" fmla="*/ 68 h 161"/>
                <a:gd name="T46" fmla="*/ 222 w 326"/>
                <a:gd name="T47" fmla="*/ 75 h 161"/>
                <a:gd name="T48" fmla="*/ 207 w 326"/>
                <a:gd name="T49" fmla="*/ 61 h 161"/>
                <a:gd name="T50" fmla="*/ 219 w 326"/>
                <a:gd name="T51" fmla="*/ 44 h 161"/>
                <a:gd name="T52" fmla="*/ 229 w 326"/>
                <a:gd name="T53" fmla="*/ 29 h 161"/>
                <a:gd name="T54" fmla="*/ 210 w 326"/>
                <a:gd name="T55" fmla="*/ 0 h 161"/>
                <a:gd name="T56" fmla="*/ 178 w 326"/>
                <a:gd name="T57" fmla="*/ 24 h 161"/>
                <a:gd name="T58" fmla="*/ 69 w 326"/>
                <a:gd name="T59" fmla="*/ 51 h 161"/>
                <a:gd name="T60" fmla="*/ 0 w 326"/>
                <a:gd name="T61" fmla="*/ 66 h 161"/>
                <a:gd name="T62" fmla="*/ 0 w 326"/>
                <a:gd name="T63" fmla="*/ 151 h 161"/>
                <a:gd name="T64" fmla="*/ 0 w 326"/>
                <a:gd name="T65" fmla="*/ 151 h 1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326"/>
                <a:gd name="T100" fmla="*/ 0 h 161"/>
                <a:gd name="T101" fmla="*/ 326 w 326"/>
                <a:gd name="T102" fmla="*/ 161 h 16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326" h="161">
                  <a:moveTo>
                    <a:pt x="0" y="151"/>
                  </a:moveTo>
                  <a:lnTo>
                    <a:pt x="151" y="119"/>
                  </a:lnTo>
                  <a:lnTo>
                    <a:pt x="178" y="111"/>
                  </a:lnTo>
                  <a:lnTo>
                    <a:pt x="188" y="114"/>
                  </a:lnTo>
                  <a:lnTo>
                    <a:pt x="200" y="138"/>
                  </a:lnTo>
                  <a:lnTo>
                    <a:pt x="217" y="141"/>
                  </a:lnTo>
                  <a:lnTo>
                    <a:pt x="227" y="160"/>
                  </a:lnTo>
                  <a:lnTo>
                    <a:pt x="238" y="161"/>
                  </a:lnTo>
                  <a:lnTo>
                    <a:pt x="249" y="143"/>
                  </a:lnTo>
                  <a:lnTo>
                    <a:pt x="255" y="127"/>
                  </a:lnTo>
                  <a:lnTo>
                    <a:pt x="266" y="148"/>
                  </a:lnTo>
                  <a:lnTo>
                    <a:pt x="326" y="129"/>
                  </a:lnTo>
                  <a:lnTo>
                    <a:pt x="322" y="107"/>
                  </a:lnTo>
                  <a:lnTo>
                    <a:pt x="305" y="78"/>
                  </a:lnTo>
                  <a:lnTo>
                    <a:pt x="297" y="75"/>
                  </a:lnTo>
                  <a:lnTo>
                    <a:pt x="287" y="77"/>
                  </a:lnTo>
                  <a:lnTo>
                    <a:pt x="288" y="82"/>
                  </a:lnTo>
                  <a:lnTo>
                    <a:pt x="302" y="83"/>
                  </a:lnTo>
                  <a:lnTo>
                    <a:pt x="307" y="111"/>
                  </a:lnTo>
                  <a:lnTo>
                    <a:pt x="283" y="121"/>
                  </a:lnTo>
                  <a:lnTo>
                    <a:pt x="249" y="99"/>
                  </a:lnTo>
                  <a:lnTo>
                    <a:pt x="238" y="75"/>
                  </a:lnTo>
                  <a:lnTo>
                    <a:pt x="222" y="68"/>
                  </a:lnTo>
                  <a:lnTo>
                    <a:pt x="222" y="75"/>
                  </a:lnTo>
                  <a:lnTo>
                    <a:pt x="207" y="61"/>
                  </a:lnTo>
                  <a:lnTo>
                    <a:pt x="219" y="44"/>
                  </a:lnTo>
                  <a:lnTo>
                    <a:pt x="229" y="29"/>
                  </a:lnTo>
                  <a:lnTo>
                    <a:pt x="210" y="0"/>
                  </a:lnTo>
                  <a:lnTo>
                    <a:pt x="178" y="24"/>
                  </a:lnTo>
                  <a:lnTo>
                    <a:pt x="69" y="51"/>
                  </a:lnTo>
                  <a:lnTo>
                    <a:pt x="0" y="66"/>
                  </a:lnTo>
                  <a:lnTo>
                    <a:pt x="0" y="151"/>
                  </a:lnTo>
                  <a:close/>
                </a:path>
              </a:pathLst>
            </a:custGeom>
            <a:grpFill/>
            <a:ln w="12700">
              <a:solidFill>
                <a:schemeClr val="bg1"/>
              </a:solidFill>
              <a:round/>
              <a:headEnd/>
              <a:tailEnd/>
            </a:ln>
          </p:spPr>
          <p:txBody>
            <a:bodyPr/>
            <a:lstStyle/>
            <a:p>
              <a:pPr eaLnBrk="1" hangingPunct="1">
                <a:defRPr/>
              </a:pPr>
              <a:endParaRPr lang="en-US"/>
            </a:p>
          </p:txBody>
        </p:sp>
        <p:sp>
          <p:nvSpPr>
            <p:cNvPr id="55" name="Freeform 119">
              <a:extLst>
                <a:ext uri="{FF2B5EF4-FFF2-40B4-BE49-F238E27FC236}">
                  <a16:creationId xmlns:a16="http://schemas.microsoft.com/office/drawing/2014/main" id="{BACFC2C7-A4A6-DFCC-DC42-CF230C61177E}"/>
                </a:ext>
              </a:extLst>
            </p:cNvPr>
            <p:cNvSpPr>
              <a:spLocks/>
            </p:cNvSpPr>
            <p:nvPr/>
          </p:nvSpPr>
          <p:spPr bwMode="auto">
            <a:xfrm>
              <a:off x="8008938" y="2446338"/>
              <a:ext cx="212725" cy="406400"/>
            </a:xfrm>
            <a:custGeom>
              <a:avLst/>
              <a:gdLst>
                <a:gd name="T0" fmla="*/ 25 w 158"/>
                <a:gd name="T1" fmla="*/ 124 h 302"/>
                <a:gd name="T2" fmla="*/ 32 w 158"/>
                <a:gd name="T3" fmla="*/ 178 h 302"/>
                <a:gd name="T4" fmla="*/ 73 w 158"/>
                <a:gd name="T5" fmla="*/ 302 h 302"/>
                <a:gd name="T6" fmla="*/ 142 w 158"/>
                <a:gd name="T7" fmla="*/ 287 h 302"/>
                <a:gd name="T8" fmla="*/ 137 w 158"/>
                <a:gd name="T9" fmla="*/ 110 h 302"/>
                <a:gd name="T10" fmla="*/ 156 w 158"/>
                <a:gd name="T11" fmla="*/ 76 h 302"/>
                <a:gd name="T12" fmla="*/ 158 w 158"/>
                <a:gd name="T13" fmla="*/ 0 h 302"/>
                <a:gd name="T14" fmla="*/ 0 w 158"/>
                <a:gd name="T15" fmla="*/ 37 h 302"/>
                <a:gd name="T16" fmla="*/ 25 w 158"/>
                <a:gd name="T17" fmla="*/ 124 h 302"/>
                <a:gd name="T18" fmla="*/ 25 w 158"/>
                <a:gd name="T19" fmla="*/ 124 h 3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8"/>
                <a:gd name="T31" fmla="*/ 0 h 302"/>
                <a:gd name="T32" fmla="*/ 158 w 158"/>
                <a:gd name="T33" fmla="*/ 302 h 30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8" h="302">
                  <a:moveTo>
                    <a:pt x="25" y="124"/>
                  </a:moveTo>
                  <a:lnTo>
                    <a:pt x="32" y="178"/>
                  </a:lnTo>
                  <a:lnTo>
                    <a:pt x="73" y="302"/>
                  </a:lnTo>
                  <a:lnTo>
                    <a:pt x="142" y="287"/>
                  </a:lnTo>
                  <a:lnTo>
                    <a:pt x="137" y="110"/>
                  </a:lnTo>
                  <a:lnTo>
                    <a:pt x="156" y="76"/>
                  </a:lnTo>
                  <a:lnTo>
                    <a:pt x="158" y="0"/>
                  </a:lnTo>
                  <a:lnTo>
                    <a:pt x="0" y="37"/>
                  </a:lnTo>
                  <a:lnTo>
                    <a:pt x="25" y="124"/>
                  </a:lnTo>
                  <a:close/>
                </a:path>
              </a:pathLst>
            </a:custGeom>
            <a:grpFill/>
            <a:ln w="12700">
              <a:solidFill>
                <a:schemeClr val="bg1"/>
              </a:solidFill>
              <a:round/>
              <a:headEnd/>
              <a:tailEnd/>
            </a:ln>
          </p:spPr>
          <p:txBody>
            <a:bodyPr/>
            <a:lstStyle/>
            <a:p>
              <a:pPr eaLnBrk="1" hangingPunct="1">
                <a:defRPr/>
              </a:pPr>
              <a:endParaRPr lang="en-US"/>
            </a:p>
          </p:txBody>
        </p:sp>
        <p:sp>
          <p:nvSpPr>
            <p:cNvPr id="56" name="Freeform 120">
              <a:extLst>
                <a:ext uri="{FF2B5EF4-FFF2-40B4-BE49-F238E27FC236}">
                  <a16:creationId xmlns:a16="http://schemas.microsoft.com/office/drawing/2014/main" id="{D3054CF2-74E1-B3CF-313C-332A21375483}"/>
                </a:ext>
              </a:extLst>
            </p:cNvPr>
            <p:cNvSpPr>
              <a:spLocks/>
            </p:cNvSpPr>
            <p:nvPr/>
          </p:nvSpPr>
          <p:spPr bwMode="auto">
            <a:xfrm>
              <a:off x="8193088" y="2387600"/>
              <a:ext cx="196850" cy="444500"/>
            </a:xfrm>
            <a:custGeom>
              <a:avLst/>
              <a:gdLst>
                <a:gd name="T0" fmla="*/ 0 w 146"/>
                <a:gd name="T1" fmla="*/ 154 h 331"/>
                <a:gd name="T2" fmla="*/ 19 w 146"/>
                <a:gd name="T3" fmla="*/ 120 h 331"/>
                <a:gd name="T4" fmla="*/ 21 w 146"/>
                <a:gd name="T5" fmla="*/ 44 h 331"/>
                <a:gd name="T6" fmla="*/ 19 w 146"/>
                <a:gd name="T7" fmla="*/ 15 h 331"/>
                <a:gd name="T8" fmla="*/ 48 w 146"/>
                <a:gd name="T9" fmla="*/ 0 h 331"/>
                <a:gd name="T10" fmla="*/ 114 w 146"/>
                <a:gd name="T11" fmla="*/ 207 h 331"/>
                <a:gd name="T12" fmla="*/ 146 w 146"/>
                <a:gd name="T13" fmla="*/ 251 h 331"/>
                <a:gd name="T14" fmla="*/ 146 w 146"/>
                <a:gd name="T15" fmla="*/ 280 h 331"/>
                <a:gd name="T16" fmla="*/ 114 w 146"/>
                <a:gd name="T17" fmla="*/ 304 h 331"/>
                <a:gd name="T18" fmla="*/ 5 w 146"/>
                <a:gd name="T19" fmla="*/ 331 h 331"/>
                <a:gd name="T20" fmla="*/ 0 w 146"/>
                <a:gd name="T21" fmla="*/ 154 h 331"/>
                <a:gd name="T22" fmla="*/ 0 w 146"/>
                <a:gd name="T23" fmla="*/ 154 h 33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6"/>
                <a:gd name="T37" fmla="*/ 0 h 331"/>
                <a:gd name="T38" fmla="*/ 146 w 146"/>
                <a:gd name="T39" fmla="*/ 331 h 33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6" h="331">
                  <a:moveTo>
                    <a:pt x="0" y="154"/>
                  </a:moveTo>
                  <a:lnTo>
                    <a:pt x="19" y="120"/>
                  </a:lnTo>
                  <a:lnTo>
                    <a:pt x="21" y="44"/>
                  </a:lnTo>
                  <a:lnTo>
                    <a:pt x="19" y="15"/>
                  </a:lnTo>
                  <a:lnTo>
                    <a:pt x="48" y="0"/>
                  </a:lnTo>
                  <a:lnTo>
                    <a:pt x="114" y="207"/>
                  </a:lnTo>
                  <a:lnTo>
                    <a:pt x="146" y="251"/>
                  </a:lnTo>
                  <a:lnTo>
                    <a:pt x="146" y="280"/>
                  </a:lnTo>
                  <a:lnTo>
                    <a:pt x="114" y="304"/>
                  </a:lnTo>
                  <a:lnTo>
                    <a:pt x="5" y="331"/>
                  </a:lnTo>
                  <a:lnTo>
                    <a:pt x="0" y="154"/>
                  </a:lnTo>
                  <a:close/>
                </a:path>
              </a:pathLst>
            </a:custGeom>
            <a:grpFill/>
            <a:ln w="12700">
              <a:solidFill>
                <a:schemeClr val="bg1"/>
              </a:solidFill>
              <a:round/>
              <a:headEnd/>
              <a:tailEnd/>
            </a:ln>
          </p:spPr>
          <p:txBody>
            <a:bodyPr/>
            <a:lstStyle/>
            <a:p>
              <a:pPr eaLnBrk="1" hangingPunct="1">
                <a:defRPr/>
              </a:pPr>
              <a:endParaRPr lang="en-US"/>
            </a:p>
          </p:txBody>
        </p:sp>
        <p:grpSp>
          <p:nvGrpSpPr>
            <p:cNvPr id="57" name="Group 51">
              <a:extLst>
                <a:ext uri="{FF2B5EF4-FFF2-40B4-BE49-F238E27FC236}">
                  <a16:creationId xmlns:a16="http://schemas.microsoft.com/office/drawing/2014/main" id="{F31D3B91-50B5-ED34-D9B2-AAC8393D4F28}"/>
                </a:ext>
              </a:extLst>
            </p:cNvPr>
            <p:cNvGrpSpPr>
              <a:grpSpLocks/>
            </p:cNvGrpSpPr>
            <p:nvPr/>
          </p:nvGrpSpPr>
          <p:grpSpPr bwMode="auto">
            <a:xfrm>
              <a:off x="457200" y="1524000"/>
              <a:ext cx="1373288" cy="1079781"/>
              <a:chOff x="1012825" y="601663"/>
              <a:chExt cx="1619251" cy="1273174"/>
            </a:xfrm>
            <a:grpFill/>
          </p:grpSpPr>
          <p:sp>
            <p:nvSpPr>
              <p:cNvPr id="58" name="Freeform 147">
                <a:extLst>
                  <a:ext uri="{FF2B5EF4-FFF2-40B4-BE49-F238E27FC236}">
                    <a16:creationId xmlns:a16="http://schemas.microsoft.com/office/drawing/2014/main" id="{3DAF1CED-191F-A206-638C-0505EB4D154C}"/>
                  </a:ext>
                </a:extLst>
              </p:cNvPr>
              <p:cNvSpPr>
                <a:spLocks/>
              </p:cNvSpPr>
              <p:nvPr/>
            </p:nvSpPr>
            <p:spPr bwMode="auto">
              <a:xfrm>
                <a:off x="1214438" y="601663"/>
                <a:ext cx="1417638" cy="1117600"/>
              </a:xfrm>
              <a:custGeom>
                <a:avLst/>
                <a:gdLst>
                  <a:gd name="T0" fmla="*/ 865 w 893"/>
                  <a:gd name="T1" fmla="*/ 588 h 704"/>
                  <a:gd name="T2" fmla="*/ 794 w 893"/>
                  <a:gd name="T3" fmla="*/ 533 h 704"/>
                  <a:gd name="T4" fmla="*/ 733 w 893"/>
                  <a:gd name="T5" fmla="*/ 479 h 704"/>
                  <a:gd name="T6" fmla="*/ 676 w 893"/>
                  <a:gd name="T7" fmla="*/ 499 h 704"/>
                  <a:gd name="T8" fmla="*/ 607 w 893"/>
                  <a:gd name="T9" fmla="*/ 469 h 704"/>
                  <a:gd name="T10" fmla="*/ 534 w 893"/>
                  <a:gd name="T11" fmla="*/ 285 h 704"/>
                  <a:gd name="T12" fmla="*/ 477 w 893"/>
                  <a:gd name="T13" fmla="*/ 44 h 704"/>
                  <a:gd name="T14" fmla="*/ 434 w 893"/>
                  <a:gd name="T15" fmla="*/ 34 h 704"/>
                  <a:gd name="T16" fmla="*/ 375 w 893"/>
                  <a:gd name="T17" fmla="*/ 34 h 704"/>
                  <a:gd name="T18" fmla="*/ 320 w 893"/>
                  <a:gd name="T19" fmla="*/ 28 h 704"/>
                  <a:gd name="T20" fmla="*/ 276 w 893"/>
                  <a:gd name="T21" fmla="*/ 9 h 704"/>
                  <a:gd name="T22" fmla="*/ 229 w 893"/>
                  <a:gd name="T23" fmla="*/ 0 h 704"/>
                  <a:gd name="T24" fmla="*/ 176 w 893"/>
                  <a:gd name="T25" fmla="*/ 19 h 704"/>
                  <a:gd name="T26" fmla="*/ 121 w 893"/>
                  <a:gd name="T27" fmla="*/ 32 h 704"/>
                  <a:gd name="T28" fmla="*/ 85 w 893"/>
                  <a:gd name="T29" fmla="*/ 94 h 704"/>
                  <a:gd name="T30" fmla="*/ 60 w 893"/>
                  <a:gd name="T31" fmla="*/ 121 h 704"/>
                  <a:gd name="T32" fmla="*/ 101 w 893"/>
                  <a:gd name="T33" fmla="*/ 180 h 704"/>
                  <a:gd name="T34" fmla="*/ 128 w 893"/>
                  <a:gd name="T35" fmla="*/ 223 h 704"/>
                  <a:gd name="T36" fmla="*/ 92 w 893"/>
                  <a:gd name="T37" fmla="*/ 203 h 704"/>
                  <a:gd name="T38" fmla="*/ 37 w 893"/>
                  <a:gd name="T39" fmla="*/ 212 h 704"/>
                  <a:gd name="T40" fmla="*/ 12 w 893"/>
                  <a:gd name="T41" fmla="*/ 239 h 704"/>
                  <a:gd name="T42" fmla="*/ 28 w 893"/>
                  <a:gd name="T43" fmla="*/ 278 h 704"/>
                  <a:gd name="T44" fmla="*/ 57 w 893"/>
                  <a:gd name="T45" fmla="*/ 299 h 704"/>
                  <a:gd name="T46" fmla="*/ 119 w 893"/>
                  <a:gd name="T47" fmla="*/ 296 h 704"/>
                  <a:gd name="T48" fmla="*/ 133 w 893"/>
                  <a:gd name="T49" fmla="*/ 330 h 704"/>
                  <a:gd name="T50" fmla="*/ 92 w 893"/>
                  <a:gd name="T51" fmla="*/ 342 h 704"/>
                  <a:gd name="T52" fmla="*/ 64 w 893"/>
                  <a:gd name="T53" fmla="*/ 353 h 704"/>
                  <a:gd name="T54" fmla="*/ 44 w 893"/>
                  <a:gd name="T55" fmla="*/ 376 h 704"/>
                  <a:gd name="T56" fmla="*/ 10 w 893"/>
                  <a:gd name="T57" fmla="*/ 419 h 704"/>
                  <a:gd name="T58" fmla="*/ 23 w 893"/>
                  <a:gd name="T59" fmla="*/ 469 h 704"/>
                  <a:gd name="T60" fmla="*/ 44 w 893"/>
                  <a:gd name="T61" fmla="*/ 513 h 704"/>
                  <a:gd name="T62" fmla="*/ 85 w 893"/>
                  <a:gd name="T63" fmla="*/ 538 h 704"/>
                  <a:gd name="T64" fmla="*/ 128 w 893"/>
                  <a:gd name="T65" fmla="*/ 565 h 704"/>
                  <a:gd name="T66" fmla="*/ 160 w 893"/>
                  <a:gd name="T67" fmla="*/ 581 h 704"/>
                  <a:gd name="T68" fmla="*/ 199 w 893"/>
                  <a:gd name="T69" fmla="*/ 576 h 704"/>
                  <a:gd name="T70" fmla="*/ 160 w 893"/>
                  <a:gd name="T71" fmla="*/ 663 h 704"/>
                  <a:gd name="T72" fmla="*/ 110 w 893"/>
                  <a:gd name="T73" fmla="*/ 686 h 704"/>
                  <a:gd name="T74" fmla="*/ 144 w 893"/>
                  <a:gd name="T75" fmla="*/ 697 h 704"/>
                  <a:gd name="T76" fmla="*/ 201 w 893"/>
                  <a:gd name="T77" fmla="*/ 658 h 704"/>
                  <a:gd name="T78" fmla="*/ 233 w 893"/>
                  <a:gd name="T79" fmla="*/ 633 h 704"/>
                  <a:gd name="T80" fmla="*/ 274 w 893"/>
                  <a:gd name="T81" fmla="*/ 604 h 704"/>
                  <a:gd name="T82" fmla="*/ 295 w 893"/>
                  <a:gd name="T83" fmla="*/ 581 h 704"/>
                  <a:gd name="T84" fmla="*/ 286 w 893"/>
                  <a:gd name="T85" fmla="*/ 542 h 704"/>
                  <a:gd name="T86" fmla="*/ 327 w 893"/>
                  <a:gd name="T87" fmla="*/ 476 h 704"/>
                  <a:gd name="T88" fmla="*/ 338 w 893"/>
                  <a:gd name="T89" fmla="*/ 490 h 704"/>
                  <a:gd name="T90" fmla="*/ 324 w 893"/>
                  <a:gd name="T91" fmla="*/ 547 h 704"/>
                  <a:gd name="T92" fmla="*/ 370 w 893"/>
                  <a:gd name="T93" fmla="*/ 526 h 704"/>
                  <a:gd name="T94" fmla="*/ 404 w 893"/>
                  <a:gd name="T95" fmla="*/ 504 h 704"/>
                  <a:gd name="T96" fmla="*/ 411 w 893"/>
                  <a:gd name="T97" fmla="*/ 472 h 704"/>
                  <a:gd name="T98" fmla="*/ 466 w 893"/>
                  <a:gd name="T99" fmla="*/ 481 h 704"/>
                  <a:gd name="T100" fmla="*/ 527 w 893"/>
                  <a:gd name="T101" fmla="*/ 490 h 704"/>
                  <a:gd name="T102" fmla="*/ 598 w 893"/>
                  <a:gd name="T103" fmla="*/ 494 h 704"/>
                  <a:gd name="T104" fmla="*/ 651 w 893"/>
                  <a:gd name="T105" fmla="*/ 515 h 704"/>
                  <a:gd name="T106" fmla="*/ 692 w 893"/>
                  <a:gd name="T107" fmla="*/ 535 h 704"/>
                  <a:gd name="T108" fmla="*/ 724 w 893"/>
                  <a:gd name="T109" fmla="*/ 519 h 704"/>
                  <a:gd name="T110" fmla="*/ 788 w 893"/>
                  <a:gd name="T111" fmla="*/ 560 h 704"/>
                  <a:gd name="T112" fmla="*/ 835 w 893"/>
                  <a:gd name="T113" fmla="*/ 599 h 704"/>
                  <a:gd name="T114" fmla="*/ 879 w 893"/>
                  <a:gd name="T115" fmla="*/ 640 h 70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893"/>
                  <a:gd name="T175" fmla="*/ 0 h 704"/>
                  <a:gd name="T176" fmla="*/ 893 w 893"/>
                  <a:gd name="T177" fmla="*/ 704 h 704"/>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893" h="704">
                    <a:moveTo>
                      <a:pt x="879" y="640"/>
                    </a:moveTo>
                    <a:lnTo>
                      <a:pt x="883" y="638"/>
                    </a:lnTo>
                    <a:lnTo>
                      <a:pt x="890" y="629"/>
                    </a:lnTo>
                    <a:lnTo>
                      <a:pt x="893" y="615"/>
                    </a:lnTo>
                    <a:lnTo>
                      <a:pt x="881" y="599"/>
                    </a:lnTo>
                    <a:lnTo>
                      <a:pt x="865" y="588"/>
                    </a:lnTo>
                    <a:lnTo>
                      <a:pt x="854" y="581"/>
                    </a:lnTo>
                    <a:lnTo>
                      <a:pt x="847" y="579"/>
                    </a:lnTo>
                    <a:lnTo>
                      <a:pt x="838" y="574"/>
                    </a:lnTo>
                    <a:lnTo>
                      <a:pt x="826" y="563"/>
                    </a:lnTo>
                    <a:lnTo>
                      <a:pt x="808" y="549"/>
                    </a:lnTo>
                    <a:lnTo>
                      <a:pt x="794" y="533"/>
                    </a:lnTo>
                    <a:lnTo>
                      <a:pt x="785" y="519"/>
                    </a:lnTo>
                    <a:lnTo>
                      <a:pt x="781" y="513"/>
                    </a:lnTo>
                    <a:lnTo>
                      <a:pt x="772" y="504"/>
                    </a:lnTo>
                    <a:lnTo>
                      <a:pt x="760" y="494"/>
                    </a:lnTo>
                    <a:lnTo>
                      <a:pt x="747" y="485"/>
                    </a:lnTo>
                    <a:lnTo>
                      <a:pt x="733" y="479"/>
                    </a:lnTo>
                    <a:lnTo>
                      <a:pt x="721" y="472"/>
                    </a:lnTo>
                    <a:lnTo>
                      <a:pt x="712" y="469"/>
                    </a:lnTo>
                    <a:lnTo>
                      <a:pt x="705" y="469"/>
                    </a:lnTo>
                    <a:lnTo>
                      <a:pt x="699" y="476"/>
                    </a:lnTo>
                    <a:lnTo>
                      <a:pt x="687" y="488"/>
                    </a:lnTo>
                    <a:lnTo>
                      <a:pt x="676" y="499"/>
                    </a:lnTo>
                    <a:lnTo>
                      <a:pt x="664" y="504"/>
                    </a:lnTo>
                    <a:lnTo>
                      <a:pt x="653" y="497"/>
                    </a:lnTo>
                    <a:lnTo>
                      <a:pt x="642" y="483"/>
                    </a:lnTo>
                    <a:lnTo>
                      <a:pt x="630" y="472"/>
                    </a:lnTo>
                    <a:lnTo>
                      <a:pt x="619" y="467"/>
                    </a:lnTo>
                    <a:lnTo>
                      <a:pt x="607" y="469"/>
                    </a:lnTo>
                    <a:lnTo>
                      <a:pt x="594" y="474"/>
                    </a:lnTo>
                    <a:lnTo>
                      <a:pt x="582" y="474"/>
                    </a:lnTo>
                    <a:lnTo>
                      <a:pt x="575" y="467"/>
                    </a:lnTo>
                    <a:lnTo>
                      <a:pt x="566" y="431"/>
                    </a:lnTo>
                    <a:lnTo>
                      <a:pt x="550" y="360"/>
                    </a:lnTo>
                    <a:lnTo>
                      <a:pt x="534" y="285"/>
                    </a:lnTo>
                    <a:lnTo>
                      <a:pt x="523" y="233"/>
                    </a:lnTo>
                    <a:lnTo>
                      <a:pt x="511" y="185"/>
                    </a:lnTo>
                    <a:lnTo>
                      <a:pt x="498" y="121"/>
                    </a:lnTo>
                    <a:lnTo>
                      <a:pt x="484" y="66"/>
                    </a:lnTo>
                    <a:lnTo>
                      <a:pt x="480" y="44"/>
                    </a:lnTo>
                    <a:lnTo>
                      <a:pt x="477" y="44"/>
                    </a:lnTo>
                    <a:lnTo>
                      <a:pt x="470" y="44"/>
                    </a:lnTo>
                    <a:lnTo>
                      <a:pt x="464" y="44"/>
                    </a:lnTo>
                    <a:lnTo>
                      <a:pt x="454" y="41"/>
                    </a:lnTo>
                    <a:lnTo>
                      <a:pt x="448" y="37"/>
                    </a:lnTo>
                    <a:lnTo>
                      <a:pt x="441" y="34"/>
                    </a:lnTo>
                    <a:lnTo>
                      <a:pt x="434" y="34"/>
                    </a:lnTo>
                    <a:lnTo>
                      <a:pt x="423" y="34"/>
                    </a:lnTo>
                    <a:lnTo>
                      <a:pt x="416" y="34"/>
                    </a:lnTo>
                    <a:lnTo>
                      <a:pt x="407" y="34"/>
                    </a:lnTo>
                    <a:lnTo>
                      <a:pt x="397" y="34"/>
                    </a:lnTo>
                    <a:lnTo>
                      <a:pt x="386" y="34"/>
                    </a:lnTo>
                    <a:lnTo>
                      <a:pt x="375" y="34"/>
                    </a:lnTo>
                    <a:lnTo>
                      <a:pt x="363" y="34"/>
                    </a:lnTo>
                    <a:lnTo>
                      <a:pt x="354" y="32"/>
                    </a:lnTo>
                    <a:lnTo>
                      <a:pt x="345" y="30"/>
                    </a:lnTo>
                    <a:lnTo>
                      <a:pt x="334" y="25"/>
                    </a:lnTo>
                    <a:lnTo>
                      <a:pt x="327" y="25"/>
                    </a:lnTo>
                    <a:lnTo>
                      <a:pt x="320" y="28"/>
                    </a:lnTo>
                    <a:lnTo>
                      <a:pt x="313" y="30"/>
                    </a:lnTo>
                    <a:lnTo>
                      <a:pt x="306" y="30"/>
                    </a:lnTo>
                    <a:lnTo>
                      <a:pt x="302" y="25"/>
                    </a:lnTo>
                    <a:lnTo>
                      <a:pt x="297" y="21"/>
                    </a:lnTo>
                    <a:lnTo>
                      <a:pt x="286" y="14"/>
                    </a:lnTo>
                    <a:lnTo>
                      <a:pt x="276" y="9"/>
                    </a:lnTo>
                    <a:lnTo>
                      <a:pt x="276" y="5"/>
                    </a:lnTo>
                    <a:lnTo>
                      <a:pt x="274" y="5"/>
                    </a:lnTo>
                    <a:lnTo>
                      <a:pt x="265" y="5"/>
                    </a:lnTo>
                    <a:lnTo>
                      <a:pt x="251" y="5"/>
                    </a:lnTo>
                    <a:lnTo>
                      <a:pt x="240" y="3"/>
                    </a:lnTo>
                    <a:lnTo>
                      <a:pt x="229" y="0"/>
                    </a:lnTo>
                    <a:lnTo>
                      <a:pt x="222" y="3"/>
                    </a:lnTo>
                    <a:lnTo>
                      <a:pt x="215" y="7"/>
                    </a:lnTo>
                    <a:lnTo>
                      <a:pt x="210" y="9"/>
                    </a:lnTo>
                    <a:lnTo>
                      <a:pt x="201" y="12"/>
                    </a:lnTo>
                    <a:lnTo>
                      <a:pt x="190" y="14"/>
                    </a:lnTo>
                    <a:lnTo>
                      <a:pt x="176" y="19"/>
                    </a:lnTo>
                    <a:lnTo>
                      <a:pt x="165" y="23"/>
                    </a:lnTo>
                    <a:lnTo>
                      <a:pt x="156" y="28"/>
                    </a:lnTo>
                    <a:lnTo>
                      <a:pt x="146" y="30"/>
                    </a:lnTo>
                    <a:lnTo>
                      <a:pt x="135" y="30"/>
                    </a:lnTo>
                    <a:lnTo>
                      <a:pt x="128" y="28"/>
                    </a:lnTo>
                    <a:lnTo>
                      <a:pt x="121" y="32"/>
                    </a:lnTo>
                    <a:lnTo>
                      <a:pt x="119" y="46"/>
                    </a:lnTo>
                    <a:lnTo>
                      <a:pt x="117" y="64"/>
                    </a:lnTo>
                    <a:lnTo>
                      <a:pt x="117" y="80"/>
                    </a:lnTo>
                    <a:lnTo>
                      <a:pt x="110" y="89"/>
                    </a:lnTo>
                    <a:lnTo>
                      <a:pt x="99" y="94"/>
                    </a:lnTo>
                    <a:lnTo>
                      <a:pt x="85" y="94"/>
                    </a:lnTo>
                    <a:lnTo>
                      <a:pt x="76" y="96"/>
                    </a:lnTo>
                    <a:lnTo>
                      <a:pt x="69" y="98"/>
                    </a:lnTo>
                    <a:lnTo>
                      <a:pt x="62" y="103"/>
                    </a:lnTo>
                    <a:lnTo>
                      <a:pt x="57" y="107"/>
                    </a:lnTo>
                    <a:lnTo>
                      <a:pt x="57" y="114"/>
                    </a:lnTo>
                    <a:lnTo>
                      <a:pt x="60" y="121"/>
                    </a:lnTo>
                    <a:lnTo>
                      <a:pt x="64" y="128"/>
                    </a:lnTo>
                    <a:lnTo>
                      <a:pt x="73" y="135"/>
                    </a:lnTo>
                    <a:lnTo>
                      <a:pt x="83" y="144"/>
                    </a:lnTo>
                    <a:lnTo>
                      <a:pt x="92" y="155"/>
                    </a:lnTo>
                    <a:lnTo>
                      <a:pt x="96" y="169"/>
                    </a:lnTo>
                    <a:lnTo>
                      <a:pt x="101" y="180"/>
                    </a:lnTo>
                    <a:lnTo>
                      <a:pt x="110" y="182"/>
                    </a:lnTo>
                    <a:lnTo>
                      <a:pt x="117" y="185"/>
                    </a:lnTo>
                    <a:lnTo>
                      <a:pt x="121" y="192"/>
                    </a:lnTo>
                    <a:lnTo>
                      <a:pt x="126" y="203"/>
                    </a:lnTo>
                    <a:lnTo>
                      <a:pt x="128" y="217"/>
                    </a:lnTo>
                    <a:lnTo>
                      <a:pt x="128" y="223"/>
                    </a:lnTo>
                    <a:lnTo>
                      <a:pt x="121" y="228"/>
                    </a:lnTo>
                    <a:lnTo>
                      <a:pt x="114" y="226"/>
                    </a:lnTo>
                    <a:lnTo>
                      <a:pt x="108" y="221"/>
                    </a:lnTo>
                    <a:lnTo>
                      <a:pt x="101" y="217"/>
                    </a:lnTo>
                    <a:lnTo>
                      <a:pt x="96" y="210"/>
                    </a:lnTo>
                    <a:lnTo>
                      <a:pt x="92" y="203"/>
                    </a:lnTo>
                    <a:lnTo>
                      <a:pt x="89" y="198"/>
                    </a:lnTo>
                    <a:lnTo>
                      <a:pt x="85" y="196"/>
                    </a:lnTo>
                    <a:lnTo>
                      <a:pt x="76" y="198"/>
                    </a:lnTo>
                    <a:lnTo>
                      <a:pt x="62" y="203"/>
                    </a:lnTo>
                    <a:lnTo>
                      <a:pt x="51" y="208"/>
                    </a:lnTo>
                    <a:lnTo>
                      <a:pt x="37" y="212"/>
                    </a:lnTo>
                    <a:lnTo>
                      <a:pt x="23" y="217"/>
                    </a:lnTo>
                    <a:lnTo>
                      <a:pt x="12" y="219"/>
                    </a:lnTo>
                    <a:lnTo>
                      <a:pt x="3" y="226"/>
                    </a:lnTo>
                    <a:lnTo>
                      <a:pt x="0" y="230"/>
                    </a:lnTo>
                    <a:lnTo>
                      <a:pt x="3" y="235"/>
                    </a:lnTo>
                    <a:lnTo>
                      <a:pt x="12" y="239"/>
                    </a:lnTo>
                    <a:lnTo>
                      <a:pt x="21" y="244"/>
                    </a:lnTo>
                    <a:lnTo>
                      <a:pt x="30" y="249"/>
                    </a:lnTo>
                    <a:lnTo>
                      <a:pt x="30" y="255"/>
                    </a:lnTo>
                    <a:lnTo>
                      <a:pt x="25" y="264"/>
                    </a:lnTo>
                    <a:lnTo>
                      <a:pt x="25" y="271"/>
                    </a:lnTo>
                    <a:lnTo>
                      <a:pt x="28" y="278"/>
                    </a:lnTo>
                    <a:lnTo>
                      <a:pt x="32" y="290"/>
                    </a:lnTo>
                    <a:lnTo>
                      <a:pt x="35" y="299"/>
                    </a:lnTo>
                    <a:lnTo>
                      <a:pt x="37" y="305"/>
                    </a:lnTo>
                    <a:lnTo>
                      <a:pt x="41" y="308"/>
                    </a:lnTo>
                    <a:lnTo>
                      <a:pt x="48" y="303"/>
                    </a:lnTo>
                    <a:lnTo>
                      <a:pt x="57" y="299"/>
                    </a:lnTo>
                    <a:lnTo>
                      <a:pt x="67" y="296"/>
                    </a:lnTo>
                    <a:lnTo>
                      <a:pt x="73" y="294"/>
                    </a:lnTo>
                    <a:lnTo>
                      <a:pt x="83" y="296"/>
                    </a:lnTo>
                    <a:lnTo>
                      <a:pt x="94" y="299"/>
                    </a:lnTo>
                    <a:lnTo>
                      <a:pt x="105" y="296"/>
                    </a:lnTo>
                    <a:lnTo>
                      <a:pt x="119" y="296"/>
                    </a:lnTo>
                    <a:lnTo>
                      <a:pt x="128" y="296"/>
                    </a:lnTo>
                    <a:lnTo>
                      <a:pt x="130" y="301"/>
                    </a:lnTo>
                    <a:lnTo>
                      <a:pt x="128" y="308"/>
                    </a:lnTo>
                    <a:lnTo>
                      <a:pt x="126" y="317"/>
                    </a:lnTo>
                    <a:lnTo>
                      <a:pt x="128" y="324"/>
                    </a:lnTo>
                    <a:lnTo>
                      <a:pt x="133" y="330"/>
                    </a:lnTo>
                    <a:lnTo>
                      <a:pt x="130" y="340"/>
                    </a:lnTo>
                    <a:lnTo>
                      <a:pt x="126" y="346"/>
                    </a:lnTo>
                    <a:lnTo>
                      <a:pt x="119" y="349"/>
                    </a:lnTo>
                    <a:lnTo>
                      <a:pt x="110" y="346"/>
                    </a:lnTo>
                    <a:lnTo>
                      <a:pt x="101" y="344"/>
                    </a:lnTo>
                    <a:lnTo>
                      <a:pt x="92" y="342"/>
                    </a:lnTo>
                    <a:lnTo>
                      <a:pt x="89" y="349"/>
                    </a:lnTo>
                    <a:lnTo>
                      <a:pt x="85" y="356"/>
                    </a:lnTo>
                    <a:lnTo>
                      <a:pt x="78" y="358"/>
                    </a:lnTo>
                    <a:lnTo>
                      <a:pt x="69" y="356"/>
                    </a:lnTo>
                    <a:lnTo>
                      <a:pt x="64" y="353"/>
                    </a:lnTo>
                    <a:lnTo>
                      <a:pt x="62" y="351"/>
                    </a:lnTo>
                    <a:lnTo>
                      <a:pt x="57" y="353"/>
                    </a:lnTo>
                    <a:lnTo>
                      <a:pt x="48" y="358"/>
                    </a:lnTo>
                    <a:lnTo>
                      <a:pt x="44" y="365"/>
                    </a:lnTo>
                    <a:lnTo>
                      <a:pt x="44" y="369"/>
                    </a:lnTo>
                    <a:lnTo>
                      <a:pt x="44" y="376"/>
                    </a:lnTo>
                    <a:lnTo>
                      <a:pt x="32" y="385"/>
                    </a:lnTo>
                    <a:lnTo>
                      <a:pt x="19" y="394"/>
                    </a:lnTo>
                    <a:lnTo>
                      <a:pt x="14" y="399"/>
                    </a:lnTo>
                    <a:lnTo>
                      <a:pt x="14" y="403"/>
                    </a:lnTo>
                    <a:lnTo>
                      <a:pt x="12" y="410"/>
                    </a:lnTo>
                    <a:lnTo>
                      <a:pt x="10" y="419"/>
                    </a:lnTo>
                    <a:lnTo>
                      <a:pt x="10" y="428"/>
                    </a:lnTo>
                    <a:lnTo>
                      <a:pt x="12" y="440"/>
                    </a:lnTo>
                    <a:lnTo>
                      <a:pt x="16" y="447"/>
                    </a:lnTo>
                    <a:lnTo>
                      <a:pt x="21" y="453"/>
                    </a:lnTo>
                    <a:lnTo>
                      <a:pt x="23" y="463"/>
                    </a:lnTo>
                    <a:lnTo>
                      <a:pt x="23" y="469"/>
                    </a:lnTo>
                    <a:lnTo>
                      <a:pt x="23" y="472"/>
                    </a:lnTo>
                    <a:lnTo>
                      <a:pt x="30" y="494"/>
                    </a:lnTo>
                    <a:lnTo>
                      <a:pt x="30" y="497"/>
                    </a:lnTo>
                    <a:lnTo>
                      <a:pt x="32" y="504"/>
                    </a:lnTo>
                    <a:lnTo>
                      <a:pt x="37" y="508"/>
                    </a:lnTo>
                    <a:lnTo>
                      <a:pt x="44" y="513"/>
                    </a:lnTo>
                    <a:lnTo>
                      <a:pt x="57" y="515"/>
                    </a:lnTo>
                    <a:lnTo>
                      <a:pt x="71" y="515"/>
                    </a:lnTo>
                    <a:lnTo>
                      <a:pt x="83" y="515"/>
                    </a:lnTo>
                    <a:lnTo>
                      <a:pt x="87" y="515"/>
                    </a:lnTo>
                    <a:lnTo>
                      <a:pt x="87" y="522"/>
                    </a:lnTo>
                    <a:lnTo>
                      <a:pt x="85" y="538"/>
                    </a:lnTo>
                    <a:lnTo>
                      <a:pt x="87" y="554"/>
                    </a:lnTo>
                    <a:lnTo>
                      <a:pt x="89" y="567"/>
                    </a:lnTo>
                    <a:lnTo>
                      <a:pt x="99" y="570"/>
                    </a:lnTo>
                    <a:lnTo>
                      <a:pt x="108" y="567"/>
                    </a:lnTo>
                    <a:lnTo>
                      <a:pt x="119" y="563"/>
                    </a:lnTo>
                    <a:lnTo>
                      <a:pt x="128" y="565"/>
                    </a:lnTo>
                    <a:lnTo>
                      <a:pt x="137" y="574"/>
                    </a:lnTo>
                    <a:lnTo>
                      <a:pt x="146" y="581"/>
                    </a:lnTo>
                    <a:lnTo>
                      <a:pt x="156" y="590"/>
                    </a:lnTo>
                    <a:lnTo>
                      <a:pt x="158" y="592"/>
                    </a:lnTo>
                    <a:lnTo>
                      <a:pt x="158" y="588"/>
                    </a:lnTo>
                    <a:lnTo>
                      <a:pt x="160" y="581"/>
                    </a:lnTo>
                    <a:lnTo>
                      <a:pt x="165" y="574"/>
                    </a:lnTo>
                    <a:lnTo>
                      <a:pt x="172" y="574"/>
                    </a:lnTo>
                    <a:lnTo>
                      <a:pt x="183" y="574"/>
                    </a:lnTo>
                    <a:lnTo>
                      <a:pt x="192" y="572"/>
                    </a:lnTo>
                    <a:lnTo>
                      <a:pt x="199" y="572"/>
                    </a:lnTo>
                    <a:lnTo>
                      <a:pt x="199" y="576"/>
                    </a:lnTo>
                    <a:lnTo>
                      <a:pt x="194" y="588"/>
                    </a:lnTo>
                    <a:lnTo>
                      <a:pt x="192" y="604"/>
                    </a:lnTo>
                    <a:lnTo>
                      <a:pt x="187" y="622"/>
                    </a:lnTo>
                    <a:lnTo>
                      <a:pt x="178" y="638"/>
                    </a:lnTo>
                    <a:lnTo>
                      <a:pt x="167" y="652"/>
                    </a:lnTo>
                    <a:lnTo>
                      <a:pt x="160" y="663"/>
                    </a:lnTo>
                    <a:lnTo>
                      <a:pt x="156" y="672"/>
                    </a:lnTo>
                    <a:lnTo>
                      <a:pt x="149" y="677"/>
                    </a:lnTo>
                    <a:lnTo>
                      <a:pt x="140" y="677"/>
                    </a:lnTo>
                    <a:lnTo>
                      <a:pt x="128" y="677"/>
                    </a:lnTo>
                    <a:lnTo>
                      <a:pt x="117" y="681"/>
                    </a:lnTo>
                    <a:lnTo>
                      <a:pt x="110" y="686"/>
                    </a:lnTo>
                    <a:lnTo>
                      <a:pt x="110" y="693"/>
                    </a:lnTo>
                    <a:lnTo>
                      <a:pt x="114" y="699"/>
                    </a:lnTo>
                    <a:lnTo>
                      <a:pt x="121" y="704"/>
                    </a:lnTo>
                    <a:lnTo>
                      <a:pt x="128" y="704"/>
                    </a:lnTo>
                    <a:lnTo>
                      <a:pt x="135" y="702"/>
                    </a:lnTo>
                    <a:lnTo>
                      <a:pt x="144" y="697"/>
                    </a:lnTo>
                    <a:lnTo>
                      <a:pt x="153" y="690"/>
                    </a:lnTo>
                    <a:lnTo>
                      <a:pt x="167" y="686"/>
                    </a:lnTo>
                    <a:lnTo>
                      <a:pt x="178" y="679"/>
                    </a:lnTo>
                    <a:lnTo>
                      <a:pt x="187" y="670"/>
                    </a:lnTo>
                    <a:lnTo>
                      <a:pt x="194" y="663"/>
                    </a:lnTo>
                    <a:lnTo>
                      <a:pt x="201" y="658"/>
                    </a:lnTo>
                    <a:lnTo>
                      <a:pt x="210" y="658"/>
                    </a:lnTo>
                    <a:lnTo>
                      <a:pt x="217" y="661"/>
                    </a:lnTo>
                    <a:lnTo>
                      <a:pt x="224" y="658"/>
                    </a:lnTo>
                    <a:lnTo>
                      <a:pt x="229" y="652"/>
                    </a:lnTo>
                    <a:lnTo>
                      <a:pt x="231" y="642"/>
                    </a:lnTo>
                    <a:lnTo>
                      <a:pt x="233" y="633"/>
                    </a:lnTo>
                    <a:lnTo>
                      <a:pt x="235" y="629"/>
                    </a:lnTo>
                    <a:lnTo>
                      <a:pt x="240" y="624"/>
                    </a:lnTo>
                    <a:lnTo>
                      <a:pt x="249" y="617"/>
                    </a:lnTo>
                    <a:lnTo>
                      <a:pt x="261" y="611"/>
                    </a:lnTo>
                    <a:lnTo>
                      <a:pt x="270" y="606"/>
                    </a:lnTo>
                    <a:lnTo>
                      <a:pt x="274" y="604"/>
                    </a:lnTo>
                    <a:lnTo>
                      <a:pt x="274" y="601"/>
                    </a:lnTo>
                    <a:lnTo>
                      <a:pt x="272" y="597"/>
                    </a:lnTo>
                    <a:lnTo>
                      <a:pt x="274" y="592"/>
                    </a:lnTo>
                    <a:lnTo>
                      <a:pt x="281" y="588"/>
                    </a:lnTo>
                    <a:lnTo>
                      <a:pt x="288" y="586"/>
                    </a:lnTo>
                    <a:lnTo>
                      <a:pt x="295" y="581"/>
                    </a:lnTo>
                    <a:lnTo>
                      <a:pt x="297" y="574"/>
                    </a:lnTo>
                    <a:lnTo>
                      <a:pt x="295" y="567"/>
                    </a:lnTo>
                    <a:lnTo>
                      <a:pt x="290" y="560"/>
                    </a:lnTo>
                    <a:lnTo>
                      <a:pt x="283" y="556"/>
                    </a:lnTo>
                    <a:lnTo>
                      <a:pt x="283" y="549"/>
                    </a:lnTo>
                    <a:lnTo>
                      <a:pt x="286" y="542"/>
                    </a:lnTo>
                    <a:lnTo>
                      <a:pt x="290" y="535"/>
                    </a:lnTo>
                    <a:lnTo>
                      <a:pt x="295" y="531"/>
                    </a:lnTo>
                    <a:lnTo>
                      <a:pt x="299" y="524"/>
                    </a:lnTo>
                    <a:lnTo>
                      <a:pt x="306" y="510"/>
                    </a:lnTo>
                    <a:lnTo>
                      <a:pt x="315" y="492"/>
                    </a:lnTo>
                    <a:lnTo>
                      <a:pt x="327" y="476"/>
                    </a:lnTo>
                    <a:lnTo>
                      <a:pt x="336" y="465"/>
                    </a:lnTo>
                    <a:lnTo>
                      <a:pt x="347" y="463"/>
                    </a:lnTo>
                    <a:lnTo>
                      <a:pt x="352" y="467"/>
                    </a:lnTo>
                    <a:lnTo>
                      <a:pt x="349" y="474"/>
                    </a:lnTo>
                    <a:lnTo>
                      <a:pt x="345" y="481"/>
                    </a:lnTo>
                    <a:lnTo>
                      <a:pt x="338" y="490"/>
                    </a:lnTo>
                    <a:lnTo>
                      <a:pt x="334" y="501"/>
                    </a:lnTo>
                    <a:lnTo>
                      <a:pt x="331" y="515"/>
                    </a:lnTo>
                    <a:lnTo>
                      <a:pt x="329" y="529"/>
                    </a:lnTo>
                    <a:lnTo>
                      <a:pt x="327" y="533"/>
                    </a:lnTo>
                    <a:lnTo>
                      <a:pt x="324" y="538"/>
                    </a:lnTo>
                    <a:lnTo>
                      <a:pt x="324" y="547"/>
                    </a:lnTo>
                    <a:lnTo>
                      <a:pt x="327" y="554"/>
                    </a:lnTo>
                    <a:lnTo>
                      <a:pt x="334" y="554"/>
                    </a:lnTo>
                    <a:lnTo>
                      <a:pt x="343" y="547"/>
                    </a:lnTo>
                    <a:lnTo>
                      <a:pt x="354" y="540"/>
                    </a:lnTo>
                    <a:lnTo>
                      <a:pt x="363" y="533"/>
                    </a:lnTo>
                    <a:lnTo>
                      <a:pt x="370" y="526"/>
                    </a:lnTo>
                    <a:lnTo>
                      <a:pt x="375" y="522"/>
                    </a:lnTo>
                    <a:lnTo>
                      <a:pt x="375" y="519"/>
                    </a:lnTo>
                    <a:lnTo>
                      <a:pt x="379" y="515"/>
                    </a:lnTo>
                    <a:lnTo>
                      <a:pt x="386" y="515"/>
                    </a:lnTo>
                    <a:lnTo>
                      <a:pt x="395" y="513"/>
                    </a:lnTo>
                    <a:lnTo>
                      <a:pt x="404" y="504"/>
                    </a:lnTo>
                    <a:lnTo>
                      <a:pt x="409" y="497"/>
                    </a:lnTo>
                    <a:lnTo>
                      <a:pt x="411" y="494"/>
                    </a:lnTo>
                    <a:lnTo>
                      <a:pt x="409" y="492"/>
                    </a:lnTo>
                    <a:lnTo>
                      <a:pt x="404" y="485"/>
                    </a:lnTo>
                    <a:lnTo>
                      <a:pt x="404" y="479"/>
                    </a:lnTo>
                    <a:lnTo>
                      <a:pt x="411" y="472"/>
                    </a:lnTo>
                    <a:lnTo>
                      <a:pt x="423" y="469"/>
                    </a:lnTo>
                    <a:lnTo>
                      <a:pt x="434" y="469"/>
                    </a:lnTo>
                    <a:lnTo>
                      <a:pt x="443" y="472"/>
                    </a:lnTo>
                    <a:lnTo>
                      <a:pt x="450" y="474"/>
                    </a:lnTo>
                    <a:lnTo>
                      <a:pt x="457" y="479"/>
                    </a:lnTo>
                    <a:lnTo>
                      <a:pt x="466" y="481"/>
                    </a:lnTo>
                    <a:lnTo>
                      <a:pt x="480" y="485"/>
                    </a:lnTo>
                    <a:lnTo>
                      <a:pt x="496" y="490"/>
                    </a:lnTo>
                    <a:lnTo>
                      <a:pt x="509" y="492"/>
                    </a:lnTo>
                    <a:lnTo>
                      <a:pt x="516" y="492"/>
                    </a:lnTo>
                    <a:lnTo>
                      <a:pt x="521" y="490"/>
                    </a:lnTo>
                    <a:lnTo>
                      <a:pt x="527" y="490"/>
                    </a:lnTo>
                    <a:lnTo>
                      <a:pt x="537" y="490"/>
                    </a:lnTo>
                    <a:lnTo>
                      <a:pt x="546" y="492"/>
                    </a:lnTo>
                    <a:lnTo>
                      <a:pt x="555" y="494"/>
                    </a:lnTo>
                    <a:lnTo>
                      <a:pt x="571" y="494"/>
                    </a:lnTo>
                    <a:lnTo>
                      <a:pt x="587" y="494"/>
                    </a:lnTo>
                    <a:lnTo>
                      <a:pt x="598" y="494"/>
                    </a:lnTo>
                    <a:lnTo>
                      <a:pt x="607" y="497"/>
                    </a:lnTo>
                    <a:lnTo>
                      <a:pt x="616" y="504"/>
                    </a:lnTo>
                    <a:lnTo>
                      <a:pt x="628" y="510"/>
                    </a:lnTo>
                    <a:lnTo>
                      <a:pt x="639" y="513"/>
                    </a:lnTo>
                    <a:lnTo>
                      <a:pt x="648" y="515"/>
                    </a:lnTo>
                    <a:lnTo>
                      <a:pt x="651" y="515"/>
                    </a:lnTo>
                    <a:lnTo>
                      <a:pt x="653" y="517"/>
                    </a:lnTo>
                    <a:lnTo>
                      <a:pt x="655" y="519"/>
                    </a:lnTo>
                    <a:lnTo>
                      <a:pt x="662" y="526"/>
                    </a:lnTo>
                    <a:lnTo>
                      <a:pt x="671" y="531"/>
                    </a:lnTo>
                    <a:lnTo>
                      <a:pt x="683" y="533"/>
                    </a:lnTo>
                    <a:lnTo>
                      <a:pt x="692" y="535"/>
                    </a:lnTo>
                    <a:lnTo>
                      <a:pt x="699" y="535"/>
                    </a:lnTo>
                    <a:lnTo>
                      <a:pt x="703" y="531"/>
                    </a:lnTo>
                    <a:lnTo>
                      <a:pt x="705" y="524"/>
                    </a:lnTo>
                    <a:lnTo>
                      <a:pt x="708" y="517"/>
                    </a:lnTo>
                    <a:lnTo>
                      <a:pt x="712" y="517"/>
                    </a:lnTo>
                    <a:lnTo>
                      <a:pt x="724" y="519"/>
                    </a:lnTo>
                    <a:lnTo>
                      <a:pt x="737" y="524"/>
                    </a:lnTo>
                    <a:lnTo>
                      <a:pt x="749" y="526"/>
                    </a:lnTo>
                    <a:lnTo>
                      <a:pt x="760" y="531"/>
                    </a:lnTo>
                    <a:lnTo>
                      <a:pt x="769" y="540"/>
                    </a:lnTo>
                    <a:lnTo>
                      <a:pt x="778" y="551"/>
                    </a:lnTo>
                    <a:lnTo>
                      <a:pt x="788" y="560"/>
                    </a:lnTo>
                    <a:lnTo>
                      <a:pt x="794" y="565"/>
                    </a:lnTo>
                    <a:lnTo>
                      <a:pt x="797" y="567"/>
                    </a:lnTo>
                    <a:lnTo>
                      <a:pt x="817" y="588"/>
                    </a:lnTo>
                    <a:lnTo>
                      <a:pt x="829" y="599"/>
                    </a:lnTo>
                    <a:lnTo>
                      <a:pt x="831" y="599"/>
                    </a:lnTo>
                    <a:lnTo>
                      <a:pt x="835" y="599"/>
                    </a:lnTo>
                    <a:lnTo>
                      <a:pt x="840" y="601"/>
                    </a:lnTo>
                    <a:lnTo>
                      <a:pt x="847" y="606"/>
                    </a:lnTo>
                    <a:lnTo>
                      <a:pt x="856" y="615"/>
                    </a:lnTo>
                    <a:lnTo>
                      <a:pt x="867" y="627"/>
                    </a:lnTo>
                    <a:lnTo>
                      <a:pt x="874" y="636"/>
                    </a:lnTo>
                    <a:lnTo>
                      <a:pt x="879" y="640"/>
                    </a:lnTo>
                    <a:close/>
                  </a:path>
                </a:pathLst>
              </a:custGeom>
              <a:grpFill/>
              <a:ln w="12700">
                <a:solidFill>
                  <a:schemeClr val="bg1"/>
                </a:solidFill>
                <a:round/>
                <a:headEnd/>
                <a:tailEnd/>
              </a:ln>
            </p:spPr>
            <p:txBody>
              <a:bodyPr/>
              <a:lstStyle/>
              <a:p>
                <a:pPr eaLnBrk="1" hangingPunct="1">
                  <a:defRPr/>
                </a:pPr>
                <a:endParaRPr lang="en-US"/>
              </a:p>
            </p:txBody>
          </p:sp>
          <p:sp>
            <p:nvSpPr>
              <p:cNvPr id="59" name="Freeform 148">
                <a:extLst>
                  <a:ext uri="{FF2B5EF4-FFF2-40B4-BE49-F238E27FC236}">
                    <a16:creationId xmlns:a16="http://schemas.microsoft.com/office/drawing/2014/main" id="{25E01283-17D5-CC51-7A3E-A9C40E62416A}"/>
                  </a:ext>
                </a:extLst>
              </p:cNvPr>
              <p:cNvSpPr>
                <a:spLocks/>
              </p:cNvSpPr>
              <p:nvPr/>
            </p:nvSpPr>
            <p:spPr bwMode="auto">
              <a:xfrm>
                <a:off x="2324100" y="1450975"/>
                <a:ext cx="227013" cy="163512"/>
              </a:xfrm>
              <a:custGeom>
                <a:avLst/>
                <a:gdLst>
                  <a:gd name="T0" fmla="*/ 143 w 143"/>
                  <a:gd name="T1" fmla="*/ 103 h 103"/>
                  <a:gd name="T2" fmla="*/ 143 w 143"/>
                  <a:gd name="T3" fmla="*/ 101 h 103"/>
                  <a:gd name="T4" fmla="*/ 141 w 143"/>
                  <a:gd name="T5" fmla="*/ 98 h 103"/>
                  <a:gd name="T6" fmla="*/ 139 w 143"/>
                  <a:gd name="T7" fmla="*/ 92 h 103"/>
                  <a:gd name="T8" fmla="*/ 132 w 143"/>
                  <a:gd name="T9" fmla="*/ 85 h 103"/>
                  <a:gd name="T10" fmla="*/ 125 w 143"/>
                  <a:gd name="T11" fmla="*/ 78 h 103"/>
                  <a:gd name="T12" fmla="*/ 123 w 143"/>
                  <a:gd name="T13" fmla="*/ 73 h 103"/>
                  <a:gd name="T14" fmla="*/ 118 w 143"/>
                  <a:gd name="T15" fmla="*/ 69 h 103"/>
                  <a:gd name="T16" fmla="*/ 109 w 143"/>
                  <a:gd name="T17" fmla="*/ 69 h 103"/>
                  <a:gd name="T18" fmla="*/ 102 w 143"/>
                  <a:gd name="T19" fmla="*/ 71 h 103"/>
                  <a:gd name="T20" fmla="*/ 95 w 143"/>
                  <a:gd name="T21" fmla="*/ 76 h 103"/>
                  <a:gd name="T22" fmla="*/ 91 w 143"/>
                  <a:gd name="T23" fmla="*/ 76 h 103"/>
                  <a:gd name="T24" fmla="*/ 79 w 143"/>
                  <a:gd name="T25" fmla="*/ 69 h 103"/>
                  <a:gd name="T26" fmla="*/ 70 w 143"/>
                  <a:gd name="T27" fmla="*/ 60 h 103"/>
                  <a:gd name="T28" fmla="*/ 63 w 143"/>
                  <a:gd name="T29" fmla="*/ 60 h 103"/>
                  <a:gd name="T30" fmla="*/ 61 w 143"/>
                  <a:gd name="T31" fmla="*/ 57 h 103"/>
                  <a:gd name="T32" fmla="*/ 63 w 143"/>
                  <a:gd name="T33" fmla="*/ 51 h 103"/>
                  <a:gd name="T34" fmla="*/ 63 w 143"/>
                  <a:gd name="T35" fmla="*/ 41 h 103"/>
                  <a:gd name="T36" fmla="*/ 61 w 143"/>
                  <a:gd name="T37" fmla="*/ 37 h 103"/>
                  <a:gd name="T38" fmla="*/ 57 w 143"/>
                  <a:gd name="T39" fmla="*/ 35 h 103"/>
                  <a:gd name="T40" fmla="*/ 52 w 143"/>
                  <a:gd name="T41" fmla="*/ 30 h 103"/>
                  <a:gd name="T42" fmla="*/ 48 w 143"/>
                  <a:gd name="T43" fmla="*/ 25 h 103"/>
                  <a:gd name="T44" fmla="*/ 48 w 143"/>
                  <a:gd name="T45" fmla="*/ 23 h 103"/>
                  <a:gd name="T46" fmla="*/ 48 w 143"/>
                  <a:gd name="T47" fmla="*/ 19 h 103"/>
                  <a:gd name="T48" fmla="*/ 43 w 143"/>
                  <a:gd name="T49" fmla="*/ 16 h 103"/>
                  <a:gd name="T50" fmla="*/ 38 w 143"/>
                  <a:gd name="T51" fmla="*/ 10 h 103"/>
                  <a:gd name="T52" fmla="*/ 34 w 143"/>
                  <a:gd name="T53" fmla="*/ 5 h 103"/>
                  <a:gd name="T54" fmla="*/ 27 w 143"/>
                  <a:gd name="T55" fmla="*/ 0 h 103"/>
                  <a:gd name="T56" fmla="*/ 16 w 143"/>
                  <a:gd name="T57" fmla="*/ 0 h 103"/>
                  <a:gd name="T58" fmla="*/ 6 w 143"/>
                  <a:gd name="T59" fmla="*/ 5 h 103"/>
                  <a:gd name="T60" fmla="*/ 0 w 143"/>
                  <a:gd name="T61" fmla="*/ 7 h 103"/>
                  <a:gd name="T62" fmla="*/ 0 w 143"/>
                  <a:gd name="T63" fmla="*/ 12 h 103"/>
                  <a:gd name="T64" fmla="*/ 6 w 143"/>
                  <a:gd name="T65" fmla="*/ 19 h 103"/>
                  <a:gd name="T66" fmla="*/ 20 w 143"/>
                  <a:gd name="T67" fmla="*/ 25 h 103"/>
                  <a:gd name="T68" fmla="*/ 34 w 143"/>
                  <a:gd name="T69" fmla="*/ 30 h 103"/>
                  <a:gd name="T70" fmla="*/ 43 w 143"/>
                  <a:gd name="T71" fmla="*/ 37 h 103"/>
                  <a:gd name="T72" fmla="*/ 48 w 143"/>
                  <a:gd name="T73" fmla="*/ 44 h 103"/>
                  <a:gd name="T74" fmla="*/ 48 w 143"/>
                  <a:gd name="T75" fmla="*/ 53 h 103"/>
                  <a:gd name="T76" fmla="*/ 52 w 143"/>
                  <a:gd name="T77" fmla="*/ 60 h 103"/>
                  <a:gd name="T78" fmla="*/ 57 w 143"/>
                  <a:gd name="T79" fmla="*/ 64 h 103"/>
                  <a:gd name="T80" fmla="*/ 63 w 143"/>
                  <a:gd name="T81" fmla="*/ 71 h 103"/>
                  <a:gd name="T82" fmla="*/ 73 w 143"/>
                  <a:gd name="T83" fmla="*/ 78 h 103"/>
                  <a:gd name="T84" fmla="*/ 82 w 143"/>
                  <a:gd name="T85" fmla="*/ 82 h 103"/>
                  <a:gd name="T86" fmla="*/ 93 w 143"/>
                  <a:gd name="T87" fmla="*/ 87 h 103"/>
                  <a:gd name="T88" fmla="*/ 100 w 143"/>
                  <a:gd name="T89" fmla="*/ 89 h 103"/>
                  <a:gd name="T90" fmla="*/ 107 w 143"/>
                  <a:gd name="T91" fmla="*/ 89 h 103"/>
                  <a:gd name="T92" fmla="*/ 109 w 143"/>
                  <a:gd name="T93" fmla="*/ 87 h 103"/>
                  <a:gd name="T94" fmla="*/ 114 w 143"/>
                  <a:gd name="T95" fmla="*/ 89 h 103"/>
                  <a:gd name="T96" fmla="*/ 118 w 143"/>
                  <a:gd name="T97" fmla="*/ 94 h 103"/>
                  <a:gd name="T98" fmla="*/ 125 w 143"/>
                  <a:gd name="T99" fmla="*/ 98 h 103"/>
                  <a:gd name="T100" fmla="*/ 134 w 143"/>
                  <a:gd name="T101" fmla="*/ 101 h 103"/>
                  <a:gd name="T102" fmla="*/ 141 w 143"/>
                  <a:gd name="T103" fmla="*/ 103 h 103"/>
                  <a:gd name="T104" fmla="*/ 143 w 143"/>
                  <a:gd name="T105" fmla="*/ 103 h 10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43"/>
                  <a:gd name="T160" fmla="*/ 0 h 103"/>
                  <a:gd name="T161" fmla="*/ 143 w 143"/>
                  <a:gd name="T162" fmla="*/ 103 h 10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43" h="103">
                    <a:moveTo>
                      <a:pt x="143" y="103"/>
                    </a:moveTo>
                    <a:lnTo>
                      <a:pt x="143" y="101"/>
                    </a:lnTo>
                    <a:lnTo>
                      <a:pt x="141" y="98"/>
                    </a:lnTo>
                    <a:lnTo>
                      <a:pt x="139" y="92"/>
                    </a:lnTo>
                    <a:lnTo>
                      <a:pt x="132" y="85"/>
                    </a:lnTo>
                    <a:lnTo>
                      <a:pt x="125" y="78"/>
                    </a:lnTo>
                    <a:lnTo>
                      <a:pt x="123" y="73"/>
                    </a:lnTo>
                    <a:lnTo>
                      <a:pt x="118" y="69"/>
                    </a:lnTo>
                    <a:lnTo>
                      <a:pt x="109" y="69"/>
                    </a:lnTo>
                    <a:lnTo>
                      <a:pt x="102" y="71"/>
                    </a:lnTo>
                    <a:lnTo>
                      <a:pt x="95" y="76"/>
                    </a:lnTo>
                    <a:lnTo>
                      <a:pt x="91" y="76"/>
                    </a:lnTo>
                    <a:lnTo>
                      <a:pt x="79" y="69"/>
                    </a:lnTo>
                    <a:lnTo>
                      <a:pt x="70" y="60"/>
                    </a:lnTo>
                    <a:lnTo>
                      <a:pt x="63" y="60"/>
                    </a:lnTo>
                    <a:lnTo>
                      <a:pt x="61" y="57"/>
                    </a:lnTo>
                    <a:lnTo>
                      <a:pt x="63" y="51"/>
                    </a:lnTo>
                    <a:lnTo>
                      <a:pt x="63" y="41"/>
                    </a:lnTo>
                    <a:lnTo>
                      <a:pt x="61" y="37"/>
                    </a:lnTo>
                    <a:lnTo>
                      <a:pt x="57" y="35"/>
                    </a:lnTo>
                    <a:lnTo>
                      <a:pt x="52" y="30"/>
                    </a:lnTo>
                    <a:lnTo>
                      <a:pt x="48" y="25"/>
                    </a:lnTo>
                    <a:lnTo>
                      <a:pt x="48" y="23"/>
                    </a:lnTo>
                    <a:lnTo>
                      <a:pt x="48" y="19"/>
                    </a:lnTo>
                    <a:lnTo>
                      <a:pt x="43" y="16"/>
                    </a:lnTo>
                    <a:lnTo>
                      <a:pt x="38" y="10"/>
                    </a:lnTo>
                    <a:lnTo>
                      <a:pt x="34" y="5"/>
                    </a:lnTo>
                    <a:lnTo>
                      <a:pt x="27" y="0"/>
                    </a:lnTo>
                    <a:lnTo>
                      <a:pt x="16" y="0"/>
                    </a:lnTo>
                    <a:lnTo>
                      <a:pt x="6" y="5"/>
                    </a:lnTo>
                    <a:lnTo>
                      <a:pt x="0" y="7"/>
                    </a:lnTo>
                    <a:lnTo>
                      <a:pt x="0" y="12"/>
                    </a:lnTo>
                    <a:lnTo>
                      <a:pt x="6" y="19"/>
                    </a:lnTo>
                    <a:lnTo>
                      <a:pt x="20" y="25"/>
                    </a:lnTo>
                    <a:lnTo>
                      <a:pt x="34" y="30"/>
                    </a:lnTo>
                    <a:lnTo>
                      <a:pt x="43" y="37"/>
                    </a:lnTo>
                    <a:lnTo>
                      <a:pt x="48" y="44"/>
                    </a:lnTo>
                    <a:lnTo>
                      <a:pt x="48" y="53"/>
                    </a:lnTo>
                    <a:lnTo>
                      <a:pt x="52" y="60"/>
                    </a:lnTo>
                    <a:lnTo>
                      <a:pt x="57" y="64"/>
                    </a:lnTo>
                    <a:lnTo>
                      <a:pt x="63" y="71"/>
                    </a:lnTo>
                    <a:lnTo>
                      <a:pt x="73" y="78"/>
                    </a:lnTo>
                    <a:lnTo>
                      <a:pt x="82" y="82"/>
                    </a:lnTo>
                    <a:lnTo>
                      <a:pt x="93" y="87"/>
                    </a:lnTo>
                    <a:lnTo>
                      <a:pt x="100" y="89"/>
                    </a:lnTo>
                    <a:lnTo>
                      <a:pt x="107" y="89"/>
                    </a:lnTo>
                    <a:lnTo>
                      <a:pt x="109" y="87"/>
                    </a:lnTo>
                    <a:lnTo>
                      <a:pt x="114" y="89"/>
                    </a:lnTo>
                    <a:lnTo>
                      <a:pt x="118" y="94"/>
                    </a:lnTo>
                    <a:lnTo>
                      <a:pt x="125" y="98"/>
                    </a:lnTo>
                    <a:lnTo>
                      <a:pt x="134" y="101"/>
                    </a:lnTo>
                    <a:lnTo>
                      <a:pt x="141" y="103"/>
                    </a:lnTo>
                    <a:lnTo>
                      <a:pt x="143" y="103"/>
                    </a:lnTo>
                    <a:close/>
                  </a:path>
                </a:pathLst>
              </a:custGeom>
              <a:grpFill/>
              <a:ln w="12700">
                <a:solidFill>
                  <a:schemeClr val="bg1"/>
                </a:solidFill>
                <a:round/>
                <a:headEnd/>
                <a:tailEnd/>
              </a:ln>
            </p:spPr>
            <p:txBody>
              <a:bodyPr/>
              <a:lstStyle/>
              <a:p>
                <a:pPr eaLnBrk="1" hangingPunct="1">
                  <a:defRPr/>
                </a:pPr>
                <a:endParaRPr lang="en-US"/>
              </a:p>
            </p:txBody>
          </p:sp>
          <p:sp>
            <p:nvSpPr>
              <p:cNvPr id="60" name="Freeform 149">
                <a:extLst>
                  <a:ext uri="{FF2B5EF4-FFF2-40B4-BE49-F238E27FC236}">
                    <a16:creationId xmlns:a16="http://schemas.microsoft.com/office/drawing/2014/main" id="{36CCD7DF-2143-48E8-CFA9-01102CF1D78A}"/>
                  </a:ext>
                </a:extLst>
              </p:cNvPr>
              <p:cNvSpPr>
                <a:spLocks/>
              </p:cNvSpPr>
              <p:nvPr/>
            </p:nvSpPr>
            <p:spPr bwMode="auto">
              <a:xfrm>
                <a:off x="2449513" y="1501775"/>
                <a:ext cx="33338" cy="30162"/>
              </a:xfrm>
              <a:custGeom>
                <a:avLst/>
                <a:gdLst>
                  <a:gd name="T0" fmla="*/ 21 w 21"/>
                  <a:gd name="T1" fmla="*/ 19 h 19"/>
                  <a:gd name="T2" fmla="*/ 21 w 21"/>
                  <a:gd name="T3" fmla="*/ 16 h 19"/>
                  <a:gd name="T4" fmla="*/ 19 w 21"/>
                  <a:gd name="T5" fmla="*/ 9 h 19"/>
                  <a:gd name="T6" fmla="*/ 14 w 21"/>
                  <a:gd name="T7" fmla="*/ 3 h 19"/>
                  <a:gd name="T8" fmla="*/ 7 w 21"/>
                  <a:gd name="T9" fmla="*/ 0 h 19"/>
                  <a:gd name="T10" fmla="*/ 3 w 21"/>
                  <a:gd name="T11" fmla="*/ 0 h 19"/>
                  <a:gd name="T12" fmla="*/ 0 w 21"/>
                  <a:gd name="T13" fmla="*/ 3 h 19"/>
                  <a:gd name="T14" fmla="*/ 3 w 21"/>
                  <a:gd name="T15" fmla="*/ 7 h 19"/>
                  <a:gd name="T16" fmla="*/ 7 w 21"/>
                  <a:gd name="T17" fmla="*/ 12 h 19"/>
                  <a:gd name="T18" fmla="*/ 12 w 21"/>
                  <a:gd name="T19" fmla="*/ 16 h 19"/>
                  <a:gd name="T20" fmla="*/ 16 w 21"/>
                  <a:gd name="T21" fmla="*/ 19 h 19"/>
                  <a:gd name="T22" fmla="*/ 19 w 21"/>
                  <a:gd name="T23" fmla="*/ 19 h 19"/>
                  <a:gd name="T24" fmla="*/ 21 w 21"/>
                  <a:gd name="T25" fmla="*/ 19 h 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1"/>
                  <a:gd name="T40" fmla="*/ 0 h 19"/>
                  <a:gd name="T41" fmla="*/ 21 w 21"/>
                  <a:gd name="T42" fmla="*/ 19 h 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1" h="19">
                    <a:moveTo>
                      <a:pt x="21" y="19"/>
                    </a:moveTo>
                    <a:lnTo>
                      <a:pt x="21" y="16"/>
                    </a:lnTo>
                    <a:lnTo>
                      <a:pt x="19" y="9"/>
                    </a:lnTo>
                    <a:lnTo>
                      <a:pt x="14" y="3"/>
                    </a:lnTo>
                    <a:lnTo>
                      <a:pt x="7" y="0"/>
                    </a:lnTo>
                    <a:lnTo>
                      <a:pt x="3" y="0"/>
                    </a:lnTo>
                    <a:lnTo>
                      <a:pt x="0" y="3"/>
                    </a:lnTo>
                    <a:lnTo>
                      <a:pt x="3" y="7"/>
                    </a:lnTo>
                    <a:lnTo>
                      <a:pt x="7" y="12"/>
                    </a:lnTo>
                    <a:lnTo>
                      <a:pt x="12" y="16"/>
                    </a:lnTo>
                    <a:lnTo>
                      <a:pt x="16" y="19"/>
                    </a:lnTo>
                    <a:lnTo>
                      <a:pt x="19" y="19"/>
                    </a:lnTo>
                    <a:lnTo>
                      <a:pt x="21" y="19"/>
                    </a:lnTo>
                    <a:close/>
                  </a:path>
                </a:pathLst>
              </a:custGeom>
              <a:grpFill/>
              <a:ln w="12700">
                <a:solidFill>
                  <a:schemeClr val="bg1"/>
                </a:solidFill>
                <a:round/>
                <a:headEnd/>
                <a:tailEnd/>
              </a:ln>
            </p:spPr>
            <p:txBody>
              <a:bodyPr/>
              <a:lstStyle/>
              <a:p>
                <a:pPr eaLnBrk="1" hangingPunct="1">
                  <a:defRPr/>
                </a:pPr>
                <a:endParaRPr lang="en-US"/>
              </a:p>
            </p:txBody>
          </p:sp>
          <p:sp>
            <p:nvSpPr>
              <p:cNvPr id="61" name="Freeform 150">
                <a:extLst>
                  <a:ext uri="{FF2B5EF4-FFF2-40B4-BE49-F238E27FC236}">
                    <a16:creationId xmlns:a16="http://schemas.microsoft.com/office/drawing/2014/main" id="{6780CE46-6308-F0BC-E010-5E1E893F4ABB}"/>
                  </a:ext>
                </a:extLst>
              </p:cNvPr>
              <p:cNvSpPr>
                <a:spLocks/>
              </p:cNvSpPr>
              <p:nvPr/>
            </p:nvSpPr>
            <p:spPr bwMode="auto">
              <a:xfrm>
                <a:off x="2381250" y="1433513"/>
                <a:ext cx="42863" cy="36512"/>
              </a:xfrm>
              <a:custGeom>
                <a:avLst/>
                <a:gdLst>
                  <a:gd name="T0" fmla="*/ 27 w 27"/>
                  <a:gd name="T1" fmla="*/ 21 h 23"/>
                  <a:gd name="T2" fmla="*/ 25 w 27"/>
                  <a:gd name="T3" fmla="*/ 18 h 23"/>
                  <a:gd name="T4" fmla="*/ 23 w 27"/>
                  <a:gd name="T5" fmla="*/ 14 h 23"/>
                  <a:gd name="T6" fmla="*/ 18 w 27"/>
                  <a:gd name="T7" fmla="*/ 9 h 23"/>
                  <a:gd name="T8" fmla="*/ 12 w 27"/>
                  <a:gd name="T9" fmla="*/ 2 h 23"/>
                  <a:gd name="T10" fmla="*/ 5 w 27"/>
                  <a:gd name="T11" fmla="*/ 0 h 23"/>
                  <a:gd name="T12" fmla="*/ 0 w 27"/>
                  <a:gd name="T13" fmla="*/ 2 h 23"/>
                  <a:gd name="T14" fmla="*/ 0 w 27"/>
                  <a:gd name="T15" fmla="*/ 7 h 23"/>
                  <a:gd name="T16" fmla="*/ 2 w 27"/>
                  <a:gd name="T17" fmla="*/ 11 h 23"/>
                  <a:gd name="T18" fmla="*/ 9 w 27"/>
                  <a:gd name="T19" fmla="*/ 16 h 23"/>
                  <a:gd name="T20" fmla="*/ 16 w 27"/>
                  <a:gd name="T21" fmla="*/ 21 h 23"/>
                  <a:gd name="T22" fmla="*/ 21 w 27"/>
                  <a:gd name="T23" fmla="*/ 23 h 23"/>
                  <a:gd name="T24" fmla="*/ 27 w 27"/>
                  <a:gd name="T25" fmla="*/ 21 h 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
                  <a:gd name="T40" fmla="*/ 0 h 23"/>
                  <a:gd name="T41" fmla="*/ 27 w 27"/>
                  <a:gd name="T42" fmla="*/ 23 h 2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 h="23">
                    <a:moveTo>
                      <a:pt x="27" y="21"/>
                    </a:moveTo>
                    <a:lnTo>
                      <a:pt x="25" y="18"/>
                    </a:lnTo>
                    <a:lnTo>
                      <a:pt x="23" y="14"/>
                    </a:lnTo>
                    <a:lnTo>
                      <a:pt x="18" y="9"/>
                    </a:lnTo>
                    <a:lnTo>
                      <a:pt x="12" y="2"/>
                    </a:lnTo>
                    <a:lnTo>
                      <a:pt x="5" y="0"/>
                    </a:lnTo>
                    <a:lnTo>
                      <a:pt x="0" y="2"/>
                    </a:lnTo>
                    <a:lnTo>
                      <a:pt x="0" y="7"/>
                    </a:lnTo>
                    <a:lnTo>
                      <a:pt x="2" y="11"/>
                    </a:lnTo>
                    <a:lnTo>
                      <a:pt x="9" y="16"/>
                    </a:lnTo>
                    <a:lnTo>
                      <a:pt x="16" y="21"/>
                    </a:lnTo>
                    <a:lnTo>
                      <a:pt x="21" y="23"/>
                    </a:lnTo>
                    <a:lnTo>
                      <a:pt x="27" y="21"/>
                    </a:lnTo>
                    <a:close/>
                  </a:path>
                </a:pathLst>
              </a:custGeom>
              <a:grpFill/>
              <a:ln w="12700">
                <a:solidFill>
                  <a:schemeClr val="bg1"/>
                </a:solidFill>
                <a:round/>
                <a:headEnd/>
                <a:tailEnd/>
              </a:ln>
            </p:spPr>
            <p:txBody>
              <a:bodyPr/>
              <a:lstStyle/>
              <a:p>
                <a:pPr eaLnBrk="1" hangingPunct="1">
                  <a:defRPr/>
                </a:pPr>
                <a:endParaRPr lang="en-US"/>
              </a:p>
            </p:txBody>
          </p:sp>
          <p:sp>
            <p:nvSpPr>
              <p:cNvPr id="62" name="Freeform 151">
                <a:extLst>
                  <a:ext uri="{FF2B5EF4-FFF2-40B4-BE49-F238E27FC236}">
                    <a16:creationId xmlns:a16="http://schemas.microsoft.com/office/drawing/2014/main" id="{20572178-6ABD-CE3E-216F-1CBD6BD8B417}"/>
                  </a:ext>
                </a:extLst>
              </p:cNvPr>
              <p:cNvSpPr>
                <a:spLocks/>
              </p:cNvSpPr>
              <p:nvPr/>
            </p:nvSpPr>
            <p:spPr bwMode="auto">
              <a:xfrm>
                <a:off x="1287463" y="1711325"/>
                <a:ext cx="101600" cy="39687"/>
              </a:xfrm>
              <a:custGeom>
                <a:avLst/>
                <a:gdLst>
                  <a:gd name="T0" fmla="*/ 64 w 64"/>
                  <a:gd name="T1" fmla="*/ 14 h 25"/>
                  <a:gd name="T2" fmla="*/ 37 w 64"/>
                  <a:gd name="T3" fmla="*/ 0 h 25"/>
                  <a:gd name="T4" fmla="*/ 7 w 64"/>
                  <a:gd name="T5" fmla="*/ 19 h 25"/>
                  <a:gd name="T6" fmla="*/ 5 w 64"/>
                  <a:gd name="T7" fmla="*/ 19 h 25"/>
                  <a:gd name="T8" fmla="*/ 2 w 64"/>
                  <a:gd name="T9" fmla="*/ 21 h 25"/>
                  <a:gd name="T10" fmla="*/ 0 w 64"/>
                  <a:gd name="T11" fmla="*/ 25 h 25"/>
                  <a:gd name="T12" fmla="*/ 9 w 64"/>
                  <a:gd name="T13" fmla="*/ 25 h 25"/>
                  <a:gd name="T14" fmla="*/ 25 w 64"/>
                  <a:gd name="T15" fmla="*/ 23 h 25"/>
                  <a:gd name="T16" fmla="*/ 43 w 64"/>
                  <a:gd name="T17" fmla="*/ 19 h 25"/>
                  <a:gd name="T18" fmla="*/ 57 w 64"/>
                  <a:gd name="T19" fmla="*/ 16 h 25"/>
                  <a:gd name="T20" fmla="*/ 64 w 64"/>
                  <a:gd name="T21" fmla="*/ 14 h 2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64"/>
                  <a:gd name="T34" fmla="*/ 0 h 25"/>
                  <a:gd name="T35" fmla="*/ 64 w 64"/>
                  <a:gd name="T36" fmla="*/ 25 h 2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64" h="25">
                    <a:moveTo>
                      <a:pt x="64" y="14"/>
                    </a:moveTo>
                    <a:lnTo>
                      <a:pt x="37" y="0"/>
                    </a:lnTo>
                    <a:lnTo>
                      <a:pt x="7" y="19"/>
                    </a:lnTo>
                    <a:lnTo>
                      <a:pt x="5" y="19"/>
                    </a:lnTo>
                    <a:lnTo>
                      <a:pt x="2" y="21"/>
                    </a:lnTo>
                    <a:lnTo>
                      <a:pt x="0" y="25"/>
                    </a:lnTo>
                    <a:lnTo>
                      <a:pt x="9" y="25"/>
                    </a:lnTo>
                    <a:lnTo>
                      <a:pt x="25" y="23"/>
                    </a:lnTo>
                    <a:lnTo>
                      <a:pt x="43" y="19"/>
                    </a:lnTo>
                    <a:lnTo>
                      <a:pt x="57" y="16"/>
                    </a:lnTo>
                    <a:lnTo>
                      <a:pt x="64" y="14"/>
                    </a:lnTo>
                    <a:close/>
                  </a:path>
                </a:pathLst>
              </a:custGeom>
              <a:grpFill/>
              <a:ln w="12700">
                <a:solidFill>
                  <a:schemeClr val="bg1"/>
                </a:solidFill>
                <a:round/>
                <a:headEnd/>
                <a:tailEnd/>
              </a:ln>
            </p:spPr>
            <p:txBody>
              <a:bodyPr/>
              <a:lstStyle/>
              <a:p>
                <a:pPr eaLnBrk="1" hangingPunct="1">
                  <a:defRPr/>
                </a:pPr>
                <a:endParaRPr lang="en-US"/>
              </a:p>
            </p:txBody>
          </p:sp>
          <p:sp>
            <p:nvSpPr>
              <p:cNvPr id="63" name="Freeform 152">
                <a:extLst>
                  <a:ext uri="{FF2B5EF4-FFF2-40B4-BE49-F238E27FC236}">
                    <a16:creationId xmlns:a16="http://schemas.microsoft.com/office/drawing/2014/main" id="{CBF508F0-1003-D0E4-EF54-A669CB6F823C}"/>
                  </a:ext>
                </a:extLst>
              </p:cNvPr>
              <p:cNvSpPr>
                <a:spLocks/>
              </p:cNvSpPr>
              <p:nvPr/>
            </p:nvSpPr>
            <p:spPr bwMode="auto">
              <a:xfrm>
                <a:off x="1182688" y="1758950"/>
                <a:ext cx="101600" cy="68262"/>
              </a:xfrm>
              <a:custGeom>
                <a:avLst/>
                <a:gdLst>
                  <a:gd name="T0" fmla="*/ 64 w 64"/>
                  <a:gd name="T1" fmla="*/ 5 h 43"/>
                  <a:gd name="T2" fmla="*/ 61 w 64"/>
                  <a:gd name="T3" fmla="*/ 7 h 43"/>
                  <a:gd name="T4" fmla="*/ 57 w 64"/>
                  <a:gd name="T5" fmla="*/ 9 h 43"/>
                  <a:gd name="T6" fmla="*/ 52 w 64"/>
                  <a:gd name="T7" fmla="*/ 14 h 43"/>
                  <a:gd name="T8" fmla="*/ 43 w 64"/>
                  <a:gd name="T9" fmla="*/ 16 h 43"/>
                  <a:gd name="T10" fmla="*/ 39 w 64"/>
                  <a:gd name="T11" fmla="*/ 18 h 43"/>
                  <a:gd name="T12" fmla="*/ 36 w 64"/>
                  <a:gd name="T13" fmla="*/ 16 h 43"/>
                  <a:gd name="T14" fmla="*/ 36 w 64"/>
                  <a:gd name="T15" fmla="*/ 16 h 43"/>
                  <a:gd name="T16" fmla="*/ 32 w 64"/>
                  <a:gd name="T17" fmla="*/ 20 h 43"/>
                  <a:gd name="T18" fmla="*/ 25 w 64"/>
                  <a:gd name="T19" fmla="*/ 27 h 43"/>
                  <a:gd name="T20" fmla="*/ 20 w 64"/>
                  <a:gd name="T21" fmla="*/ 30 h 43"/>
                  <a:gd name="T22" fmla="*/ 16 w 64"/>
                  <a:gd name="T23" fmla="*/ 34 h 43"/>
                  <a:gd name="T24" fmla="*/ 14 w 64"/>
                  <a:gd name="T25" fmla="*/ 34 h 43"/>
                  <a:gd name="T26" fmla="*/ 11 w 64"/>
                  <a:gd name="T27" fmla="*/ 36 h 43"/>
                  <a:gd name="T28" fmla="*/ 7 w 64"/>
                  <a:gd name="T29" fmla="*/ 41 h 43"/>
                  <a:gd name="T30" fmla="*/ 2 w 64"/>
                  <a:gd name="T31" fmla="*/ 43 h 43"/>
                  <a:gd name="T32" fmla="*/ 0 w 64"/>
                  <a:gd name="T33" fmla="*/ 41 h 43"/>
                  <a:gd name="T34" fmla="*/ 2 w 64"/>
                  <a:gd name="T35" fmla="*/ 34 h 43"/>
                  <a:gd name="T36" fmla="*/ 7 w 64"/>
                  <a:gd name="T37" fmla="*/ 27 h 43"/>
                  <a:gd name="T38" fmla="*/ 9 w 64"/>
                  <a:gd name="T39" fmla="*/ 23 h 43"/>
                  <a:gd name="T40" fmla="*/ 11 w 64"/>
                  <a:gd name="T41" fmla="*/ 20 h 43"/>
                  <a:gd name="T42" fmla="*/ 36 w 64"/>
                  <a:gd name="T43" fmla="*/ 5 h 43"/>
                  <a:gd name="T44" fmla="*/ 39 w 64"/>
                  <a:gd name="T45" fmla="*/ 2 h 43"/>
                  <a:gd name="T46" fmla="*/ 48 w 64"/>
                  <a:gd name="T47" fmla="*/ 0 h 43"/>
                  <a:gd name="T48" fmla="*/ 55 w 64"/>
                  <a:gd name="T49" fmla="*/ 0 h 43"/>
                  <a:gd name="T50" fmla="*/ 64 w 64"/>
                  <a:gd name="T51" fmla="*/ 5 h 4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64"/>
                  <a:gd name="T79" fmla="*/ 0 h 43"/>
                  <a:gd name="T80" fmla="*/ 64 w 64"/>
                  <a:gd name="T81" fmla="*/ 43 h 4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64" h="43">
                    <a:moveTo>
                      <a:pt x="64" y="5"/>
                    </a:moveTo>
                    <a:lnTo>
                      <a:pt x="61" y="7"/>
                    </a:lnTo>
                    <a:lnTo>
                      <a:pt x="57" y="9"/>
                    </a:lnTo>
                    <a:lnTo>
                      <a:pt x="52" y="14"/>
                    </a:lnTo>
                    <a:lnTo>
                      <a:pt x="43" y="16"/>
                    </a:lnTo>
                    <a:lnTo>
                      <a:pt x="39" y="18"/>
                    </a:lnTo>
                    <a:lnTo>
                      <a:pt x="36" y="16"/>
                    </a:lnTo>
                    <a:lnTo>
                      <a:pt x="32" y="20"/>
                    </a:lnTo>
                    <a:lnTo>
                      <a:pt x="25" y="27"/>
                    </a:lnTo>
                    <a:lnTo>
                      <a:pt x="20" y="30"/>
                    </a:lnTo>
                    <a:lnTo>
                      <a:pt x="16" y="34"/>
                    </a:lnTo>
                    <a:lnTo>
                      <a:pt x="14" y="34"/>
                    </a:lnTo>
                    <a:lnTo>
                      <a:pt x="11" y="36"/>
                    </a:lnTo>
                    <a:lnTo>
                      <a:pt x="7" y="41"/>
                    </a:lnTo>
                    <a:lnTo>
                      <a:pt x="2" y="43"/>
                    </a:lnTo>
                    <a:lnTo>
                      <a:pt x="0" y="41"/>
                    </a:lnTo>
                    <a:lnTo>
                      <a:pt x="2" y="34"/>
                    </a:lnTo>
                    <a:lnTo>
                      <a:pt x="7" y="27"/>
                    </a:lnTo>
                    <a:lnTo>
                      <a:pt x="9" y="23"/>
                    </a:lnTo>
                    <a:lnTo>
                      <a:pt x="11" y="20"/>
                    </a:lnTo>
                    <a:lnTo>
                      <a:pt x="36" y="5"/>
                    </a:lnTo>
                    <a:lnTo>
                      <a:pt x="39" y="2"/>
                    </a:lnTo>
                    <a:lnTo>
                      <a:pt x="48" y="0"/>
                    </a:lnTo>
                    <a:lnTo>
                      <a:pt x="55" y="0"/>
                    </a:lnTo>
                    <a:lnTo>
                      <a:pt x="64" y="5"/>
                    </a:lnTo>
                    <a:close/>
                  </a:path>
                </a:pathLst>
              </a:custGeom>
              <a:grpFill/>
              <a:ln w="12700">
                <a:solidFill>
                  <a:schemeClr val="bg1"/>
                </a:solidFill>
                <a:round/>
                <a:headEnd/>
                <a:tailEnd/>
              </a:ln>
            </p:spPr>
            <p:txBody>
              <a:bodyPr/>
              <a:lstStyle/>
              <a:p>
                <a:pPr eaLnBrk="1" hangingPunct="1">
                  <a:defRPr/>
                </a:pPr>
                <a:endParaRPr lang="en-US"/>
              </a:p>
            </p:txBody>
          </p:sp>
          <p:sp>
            <p:nvSpPr>
              <p:cNvPr id="64" name="Freeform 153">
                <a:extLst>
                  <a:ext uri="{FF2B5EF4-FFF2-40B4-BE49-F238E27FC236}">
                    <a16:creationId xmlns:a16="http://schemas.microsoft.com/office/drawing/2014/main" id="{B2C08DE4-0F26-6957-368D-BD2DC879589E}"/>
                  </a:ext>
                </a:extLst>
              </p:cNvPr>
              <p:cNvSpPr>
                <a:spLocks/>
              </p:cNvSpPr>
              <p:nvPr/>
            </p:nvSpPr>
            <p:spPr bwMode="auto">
              <a:xfrm>
                <a:off x="1128713" y="1812925"/>
                <a:ext cx="28575" cy="22225"/>
              </a:xfrm>
              <a:custGeom>
                <a:avLst/>
                <a:gdLst>
                  <a:gd name="T0" fmla="*/ 18 w 18"/>
                  <a:gd name="T1" fmla="*/ 12 h 14"/>
                  <a:gd name="T2" fmla="*/ 18 w 18"/>
                  <a:gd name="T3" fmla="*/ 9 h 14"/>
                  <a:gd name="T4" fmla="*/ 16 w 18"/>
                  <a:gd name="T5" fmla="*/ 5 h 14"/>
                  <a:gd name="T6" fmla="*/ 11 w 18"/>
                  <a:gd name="T7" fmla="*/ 0 h 14"/>
                  <a:gd name="T8" fmla="*/ 4 w 18"/>
                  <a:gd name="T9" fmla="*/ 0 h 14"/>
                  <a:gd name="T10" fmla="*/ 0 w 18"/>
                  <a:gd name="T11" fmla="*/ 5 h 14"/>
                  <a:gd name="T12" fmla="*/ 2 w 18"/>
                  <a:gd name="T13" fmla="*/ 12 h 14"/>
                  <a:gd name="T14" fmla="*/ 9 w 18"/>
                  <a:gd name="T15" fmla="*/ 14 h 14"/>
                  <a:gd name="T16" fmla="*/ 18 w 18"/>
                  <a:gd name="T17" fmla="*/ 12 h 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4"/>
                  <a:gd name="T29" fmla="*/ 18 w 18"/>
                  <a:gd name="T30" fmla="*/ 14 h 1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4">
                    <a:moveTo>
                      <a:pt x="18" y="12"/>
                    </a:moveTo>
                    <a:lnTo>
                      <a:pt x="18" y="9"/>
                    </a:lnTo>
                    <a:lnTo>
                      <a:pt x="16" y="5"/>
                    </a:lnTo>
                    <a:lnTo>
                      <a:pt x="11" y="0"/>
                    </a:lnTo>
                    <a:lnTo>
                      <a:pt x="4" y="0"/>
                    </a:lnTo>
                    <a:lnTo>
                      <a:pt x="0" y="5"/>
                    </a:lnTo>
                    <a:lnTo>
                      <a:pt x="2" y="12"/>
                    </a:lnTo>
                    <a:lnTo>
                      <a:pt x="9" y="14"/>
                    </a:lnTo>
                    <a:lnTo>
                      <a:pt x="18" y="12"/>
                    </a:lnTo>
                    <a:close/>
                  </a:path>
                </a:pathLst>
              </a:custGeom>
              <a:grpFill/>
              <a:ln w="12700">
                <a:solidFill>
                  <a:schemeClr val="bg1"/>
                </a:solidFill>
                <a:round/>
                <a:headEnd/>
                <a:tailEnd/>
              </a:ln>
            </p:spPr>
            <p:txBody>
              <a:bodyPr/>
              <a:lstStyle/>
              <a:p>
                <a:pPr eaLnBrk="1" hangingPunct="1">
                  <a:defRPr/>
                </a:pPr>
                <a:endParaRPr lang="en-US"/>
              </a:p>
            </p:txBody>
          </p:sp>
          <p:sp>
            <p:nvSpPr>
              <p:cNvPr id="65" name="Freeform 154">
                <a:extLst>
                  <a:ext uri="{FF2B5EF4-FFF2-40B4-BE49-F238E27FC236}">
                    <a16:creationId xmlns:a16="http://schemas.microsoft.com/office/drawing/2014/main" id="{52341CAE-4E2D-3F5C-1E7D-15CA14FF00CD}"/>
                  </a:ext>
                </a:extLst>
              </p:cNvPr>
              <p:cNvSpPr>
                <a:spLocks/>
              </p:cNvSpPr>
              <p:nvPr/>
            </p:nvSpPr>
            <p:spPr bwMode="auto">
              <a:xfrm>
                <a:off x="1089025" y="1838325"/>
                <a:ext cx="28575" cy="17462"/>
              </a:xfrm>
              <a:custGeom>
                <a:avLst/>
                <a:gdLst>
                  <a:gd name="T0" fmla="*/ 18 w 18"/>
                  <a:gd name="T1" fmla="*/ 2 h 11"/>
                  <a:gd name="T2" fmla="*/ 16 w 18"/>
                  <a:gd name="T3" fmla="*/ 2 h 11"/>
                  <a:gd name="T4" fmla="*/ 9 w 18"/>
                  <a:gd name="T5" fmla="*/ 0 h 11"/>
                  <a:gd name="T6" fmla="*/ 4 w 18"/>
                  <a:gd name="T7" fmla="*/ 2 h 11"/>
                  <a:gd name="T8" fmla="*/ 0 w 18"/>
                  <a:gd name="T9" fmla="*/ 7 h 11"/>
                  <a:gd name="T10" fmla="*/ 2 w 18"/>
                  <a:gd name="T11" fmla="*/ 11 h 11"/>
                  <a:gd name="T12" fmla="*/ 6 w 18"/>
                  <a:gd name="T13" fmla="*/ 11 h 11"/>
                  <a:gd name="T14" fmla="*/ 13 w 18"/>
                  <a:gd name="T15" fmla="*/ 9 h 11"/>
                  <a:gd name="T16" fmla="*/ 18 w 18"/>
                  <a:gd name="T17" fmla="*/ 2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8"/>
                  <a:gd name="T28" fmla="*/ 0 h 11"/>
                  <a:gd name="T29" fmla="*/ 18 w 18"/>
                  <a:gd name="T30" fmla="*/ 11 h 1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8" h="11">
                    <a:moveTo>
                      <a:pt x="18" y="2"/>
                    </a:moveTo>
                    <a:lnTo>
                      <a:pt x="16" y="2"/>
                    </a:lnTo>
                    <a:lnTo>
                      <a:pt x="9" y="0"/>
                    </a:lnTo>
                    <a:lnTo>
                      <a:pt x="4" y="2"/>
                    </a:lnTo>
                    <a:lnTo>
                      <a:pt x="0" y="7"/>
                    </a:lnTo>
                    <a:lnTo>
                      <a:pt x="2" y="11"/>
                    </a:lnTo>
                    <a:lnTo>
                      <a:pt x="6" y="11"/>
                    </a:lnTo>
                    <a:lnTo>
                      <a:pt x="13" y="9"/>
                    </a:lnTo>
                    <a:lnTo>
                      <a:pt x="18" y="2"/>
                    </a:lnTo>
                    <a:close/>
                  </a:path>
                </a:pathLst>
              </a:custGeom>
              <a:grpFill/>
              <a:ln w="12700">
                <a:solidFill>
                  <a:schemeClr val="bg1"/>
                </a:solidFill>
                <a:round/>
                <a:headEnd/>
                <a:tailEnd/>
              </a:ln>
            </p:spPr>
            <p:txBody>
              <a:bodyPr/>
              <a:lstStyle/>
              <a:p>
                <a:pPr eaLnBrk="1" hangingPunct="1">
                  <a:defRPr/>
                </a:pPr>
                <a:endParaRPr lang="en-US"/>
              </a:p>
            </p:txBody>
          </p:sp>
          <p:sp>
            <p:nvSpPr>
              <p:cNvPr id="66" name="Freeform 155">
                <a:extLst>
                  <a:ext uri="{FF2B5EF4-FFF2-40B4-BE49-F238E27FC236}">
                    <a16:creationId xmlns:a16="http://schemas.microsoft.com/office/drawing/2014/main" id="{A038A597-6D31-65F8-6511-DB83EEBD665F}"/>
                  </a:ext>
                </a:extLst>
              </p:cNvPr>
              <p:cNvSpPr>
                <a:spLocks/>
              </p:cNvSpPr>
              <p:nvPr/>
            </p:nvSpPr>
            <p:spPr bwMode="auto">
              <a:xfrm>
                <a:off x="1038225" y="1835150"/>
                <a:ext cx="20638" cy="20637"/>
              </a:xfrm>
              <a:custGeom>
                <a:avLst/>
                <a:gdLst>
                  <a:gd name="T0" fmla="*/ 13 w 13"/>
                  <a:gd name="T1" fmla="*/ 13 h 13"/>
                  <a:gd name="T2" fmla="*/ 13 w 13"/>
                  <a:gd name="T3" fmla="*/ 11 h 13"/>
                  <a:gd name="T4" fmla="*/ 11 w 13"/>
                  <a:gd name="T5" fmla="*/ 4 h 13"/>
                  <a:gd name="T6" fmla="*/ 6 w 13"/>
                  <a:gd name="T7" fmla="*/ 0 h 13"/>
                  <a:gd name="T8" fmla="*/ 2 w 13"/>
                  <a:gd name="T9" fmla="*/ 0 h 13"/>
                  <a:gd name="T10" fmla="*/ 0 w 13"/>
                  <a:gd name="T11" fmla="*/ 4 h 13"/>
                  <a:gd name="T12" fmla="*/ 2 w 13"/>
                  <a:gd name="T13" fmla="*/ 11 h 13"/>
                  <a:gd name="T14" fmla="*/ 9 w 13"/>
                  <a:gd name="T15" fmla="*/ 13 h 13"/>
                  <a:gd name="T16" fmla="*/ 13 w 13"/>
                  <a:gd name="T17" fmla="*/ 13 h 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3"/>
                  <a:gd name="T29" fmla="*/ 13 w 13"/>
                  <a:gd name="T30" fmla="*/ 13 h 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3">
                    <a:moveTo>
                      <a:pt x="13" y="13"/>
                    </a:moveTo>
                    <a:lnTo>
                      <a:pt x="13" y="11"/>
                    </a:lnTo>
                    <a:lnTo>
                      <a:pt x="11" y="4"/>
                    </a:lnTo>
                    <a:lnTo>
                      <a:pt x="6" y="0"/>
                    </a:lnTo>
                    <a:lnTo>
                      <a:pt x="2" y="0"/>
                    </a:lnTo>
                    <a:lnTo>
                      <a:pt x="0" y="4"/>
                    </a:lnTo>
                    <a:lnTo>
                      <a:pt x="2" y="11"/>
                    </a:lnTo>
                    <a:lnTo>
                      <a:pt x="9" y="13"/>
                    </a:lnTo>
                    <a:lnTo>
                      <a:pt x="13" y="13"/>
                    </a:lnTo>
                    <a:close/>
                  </a:path>
                </a:pathLst>
              </a:custGeom>
              <a:grpFill/>
              <a:ln w="12700">
                <a:solidFill>
                  <a:schemeClr val="bg1"/>
                </a:solidFill>
                <a:round/>
                <a:headEnd/>
                <a:tailEnd/>
              </a:ln>
            </p:spPr>
            <p:txBody>
              <a:bodyPr/>
              <a:lstStyle/>
              <a:p>
                <a:pPr eaLnBrk="1" hangingPunct="1">
                  <a:defRPr/>
                </a:pPr>
                <a:endParaRPr lang="en-US"/>
              </a:p>
            </p:txBody>
          </p:sp>
          <p:sp>
            <p:nvSpPr>
              <p:cNvPr id="67" name="Freeform 156">
                <a:extLst>
                  <a:ext uri="{FF2B5EF4-FFF2-40B4-BE49-F238E27FC236}">
                    <a16:creationId xmlns:a16="http://schemas.microsoft.com/office/drawing/2014/main" id="{FD8C5680-9270-40B6-EE52-80B00D8E1A9C}"/>
                  </a:ext>
                </a:extLst>
              </p:cNvPr>
              <p:cNvSpPr>
                <a:spLocks/>
              </p:cNvSpPr>
              <p:nvPr/>
            </p:nvSpPr>
            <p:spPr bwMode="auto">
              <a:xfrm>
                <a:off x="1012825" y="1860550"/>
                <a:ext cx="14288" cy="14287"/>
              </a:xfrm>
              <a:custGeom>
                <a:avLst/>
                <a:gdLst>
                  <a:gd name="T0" fmla="*/ 6 w 9"/>
                  <a:gd name="T1" fmla="*/ 0 h 9"/>
                  <a:gd name="T2" fmla="*/ 4 w 9"/>
                  <a:gd name="T3" fmla="*/ 0 h 9"/>
                  <a:gd name="T4" fmla="*/ 2 w 9"/>
                  <a:gd name="T5" fmla="*/ 0 h 9"/>
                  <a:gd name="T6" fmla="*/ 0 w 9"/>
                  <a:gd name="T7" fmla="*/ 2 h 9"/>
                  <a:gd name="T8" fmla="*/ 0 w 9"/>
                  <a:gd name="T9" fmla="*/ 7 h 9"/>
                  <a:gd name="T10" fmla="*/ 4 w 9"/>
                  <a:gd name="T11" fmla="*/ 9 h 9"/>
                  <a:gd name="T12" fmla="*/ 6 w 9"/>
                  <a:gd name="T13" fmla="*/ 7 h 9"/>
                  <a:gd name="T14" fmla="*/ 9 w 9"/>
                  <a:gd name="T15" fmla="*/ 4 h 9"/>
                  <a:gd name="T16" fmla="*/ 6 w 9"/>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
                  <a:gd name="T28" fmla="*/ 0 h 9"/>
                  <a:gd name="T29" fmla="*/ 9 w 9"/>
                  <a:gd name="T30" fmla="*/ 9 h 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 h="9">
                    <a:moveTo>
                      <a:pt x="6" y="0"/>
                    </a:moveTo>
                    <a:lnTo>
                      <a:pt x="4" y="0"/>
                    </a:lnTo>
                    <a:lnTo>
                      <a:pt x="2" y="0"/>
                    </a:lnTo>
                    <a:lnTo>
                      <a:pt x="0" y="2"/>
                    </a:lnTo>
                    <a:lnTo>
                      <a:pt x="0" y="7"/>
                    </a:lnTo>
                    <a:lnTo>
                      <a:pt x="4" y="9"/>
                    </a:lnTo>
                    <a:lnTo>
                      <a:pt x="6" y="7"/>
                    </a:lnTo>
                    <a:lnTo>
                      <a:pt x="9" y="4"/>
                    </a:lnTo>
                    <a:lnTo>
                      <a:pt x="6" y="0"/>
                    </a:lnTo>
                    <a:close/>
                  </a:path>
                </a:pathLst>
              </a:custGeom>
              <a:grpFill/>
              <a:ln w="12700">
                <a:solidFill>
                  <a:schemeClr val="bg1"/>
                </a:solidFill>
                <a:round/>
                <a:headEnd/>
                <a:tailEnd/>
              </a:ln>
            </p:spPr>
            <p:txBody>
              <a:bodyPr/>
              <a:lstStyle/>
              <a:p>
                <a:pPr eaLnBrk="1" hangingPunct="1">
                  <a:defRPr/>
                </a:pPr>
                <a:endParaRPr lang="en-US"/>
              </a:p>
            </p:txBody>
          </p:sp>
        </p:grpSp>
        <p:grpSp>
          <p:nvGrpSpPr>
            <p:cNvPr id="68" name="Group 62">
              <a:extLst>
                <a:ext uri="{FF2B5EF4-FFF2-40B4-BE49-F238E27FC236}">
                  <a16:creationId xmlns:a16="http://schemas.microsoft.com/office/drawing/2014/main" id="{92237C66-20C0-E389-6054-E74C3C61C616}"/>
                </a:ext>
              </a:extLst>
            </p:cNvPr>
            <p:cNvGrpSpPr>
              <a:grpSpLocks/>
            </p:cNvGrpSpPr>
            <p:nvPr/>
          </p:nvGrpSpPr>
          <p:grpSpPr bwMode="auto">
            <a:xfrm>
              <a:off x="533400" y="3962400"/>
              <a:ext cx="1287086" cy="827148"/>
              <a:chOff x="993775" y="4767263"/>
              <a:chExt cx="1101726" cy="708025"/>
            </a:xfrm>
            <a:grpFill/>
          </p:grpSpPr>
          <p:sp>
            <p:nvSpPr>
              <p:cNvPr id="69" name="Freeform 165">
                <a:extLst>
                  <a:ext uri="{FF2B5EF4-FFF2-40B4-BE49-F238E27FC236}">
                    <a16:creationId xmlns:a16="http://schemas.microsoft.com/office/drawing/2014/main" id="{DA6E71F5-4959-7D93-B44B-259BF7EC1FE5}"/>
                  </a:ext>
                </a:extLst>
              </p:cNvPr>
              <p:cNvSpPr>
                <a:spLocks/>
              </p:cNvSpPr>
              <p:nvPr/>
            </p:nvSpPr>
            <p:spPr bwMode="auto">
              <a:xfrm>
                <a:off x="993775" y="4821238"/>
                <a:ext cx="39688" cy="42862"/>
              </a:xfrm>
              <a:custGeom>
                <a:avLst/>
                <a:gdLst>
                  <a:gd name="T0" fmla="*/ 21 w 25"/>
                  <a:gd name="T1" fmla="*/ 0 h 27"/>
                  <a:gd name="T2" fmla="*/ 0 w 25"/>
                  <a:gd name="T3" fmla="*/ 20 h 27"/>
                  <a:gd name="T4" fmla="*/ 2 w 25"/>
                  <a:gd name="T5" fmla="*/ 23 h 27"/>
                  <a:gd name="T6" fmla="*/ 5 w 25"/>
                  <a:gd name="T7" fmla="*/ 25 h 27"/>
                  <a:gd name="T8" fmla="*/ 9 w 25"/>
                  <a:gd name="T9" fmla="*/ 27 h 27"/>
                  <a:gd name="T10" fmla="*/ 14 w 25"/>
                  <a:gd name="T11" fmla="*/ 25 h 27"/>
                  <a:gd name="T12" fmla="*/ 18 w 25"/>
                  <a:gd name="T13" fmla="*/ 20 h 27"/>
                  <a:gd name="T14" fmla="*/ 21 w 25"/>
                  <a:gd name="T15" fmla="*/ 16 h 27"/>
                  <a:gd name="T16" fmla="*/ 21 w 25"/>
                  <a:gd name="T17" fmla="*/ 13 h 27"/>
                  <a:gd name="T18" fmla="*/ 21 w 25"/>
                  <a:gd name="T19" fmla="*/ 11 h 27"/>
                  <a:gd name="T20" fmla="*/ 23 w 25"/>
                  <a:gd name="T21" fmla="*/ 9 h 27"/>
                  <a:gd name="T22" fmla="*/ 25 w 25"/>
                  <a:gd name="T23" fmla="*/ 4 h 27"/>
                  <a:gd name="T24" fmla="*/ 25 w 25"/>
                  <a:gd name="T25" fmla="*/ 2 h 27"/>
                  <a:gd name="T26" fmla="*/ 21 w 25"/>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5"/>
                  <a:gd name="T43" fmla="*/ 0 h 27"/>
                  <a:gd name="T44" fmla="*/ 25 w 25"/>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5" h="27">
                    <a:moveTo>
                      <a:pt x="21" y="0"/>
                    </a:moveTo>
                    <a:lnTo>
                      <a:pt x="0" y="20"/>
                    </a:lnTo>
                    <a:lnTo>
                      <a:pt x="2" y="23"/>
                    </a:lnTo>
                    <a:lnTo>
                      <a:pt x="5" y="25"/>
                    </a:lnTo>
                    <a:lnTo>
                      <a:pt x="9" y="27"/>
                    </a:lnTo>
                    <a:lnTo>
                      <a:pt x="14" y="25"/>
                    </a:lnTo>
                    <a:lnTo>
                      <a:pt x="18" y="20"/>
                    </a:lnTo>
                    <a:lnTo>
                      <a:pt x="21" y="16"/>
                    </a:lnTo>
                    <a:lnTo>
                      <a:pt x="21" y="13"/>
                    </a:lnTo>
                    <a:lnTo>
                      <a:pt x="21" y="11"/>
                    </a:lnTo>
                    <a:lnTo>
                      <a:pt x="23" y="9"/>
                    </a:lnTo>
                    <a:lnTo>
                      <a:pt x="25" y="4"/>
                    </a:lnTo>
                    <a:lnTo>
                      <a:pt x="25" y="2"/>
                    </a:lnTo>
                    <a:lnTo>
                      <a:pt x="21" y="0"/>
                    </a:lnTo>
                    <a:close/>
                  </a:path>
                </a:pathLst>
              </a:custGeom>
              <a:grpFill/>
              <a:ln w="12700">
                <a:solidFill>
                  <a:schemeClr val="bg1"/>
                </a:solidFill>
                <a:round/>
                <a:headEnd/>
                <a:tailEnd/>
              </a:ln>
            </p:spPr>
            <p:txBody>
              <a:bodyPr/>
              <a:lstStyle/>
              <a:p>
                <a:pPr eaLnBrk="1" hangingPunct="1">
                  <a:defRPr/>
                </a:pPr>
                <a:endParaRPr lang="en-US"/>
              </a:p>
            </p:txBody>
          </p:sp>
          <p:sp>
            <p:nvSpPr>
              <p:cNvPr id="70" name="Freeform 166">
                <a:extLst>
                  <a:ext uri="{FF2B5EF4-FFF2-40B4-BE49-F238E27FC236}">
                    <a16:creationId xmlns:a16="http://schemas.microsoft.com/office/drawing/2014/main" id="{09095E81-FB46-57A7-E3B2-35030B0EFAA5}"/>
                  </a:ext>
                </a:extLst>
              </p:cNvPr>
              <p:cNvSpPr>
                <a:spLocks/>
              </p:cNvSpPr>
              <p:nvPr/>
            </p:nvSpPr>
            <p:spPr bwMode="auto">
              <a:xfrm>
                <a:off x="1089025" y="4767263"/>
                <a:ext cx="104775" cy="79375"/>
              </a:xfrm>
              <a:custGeom>
                <a:avLst/>
                <a:gdLst>
                  <a:gd name="T0" fmla="*/ 18 w 66"/>
                  <a:gd name="T1" fmla="*/ 2 h 50"/>
                  <a:gd name="T2" fmla="*/ 13 w 66"/>
                  <a:gd name="T3" fmla="*/ 4 h 50"/>
                  <a:gd name="T4" fmla="*/ 6 w 66"/>
                  <a:gd name="T5" fmla="*/ 11 h 50"/>
                  <a:gd name="T6" fmla="*/ 0 w 66"/>
                  <a:gd name="T7" fmla="*/ 20 h 50"/>
                  <a:gd name="T8" fmla="*/ 0 w 66"/>
                  <a:gd name="T9" fmla="*/ 27 h 50"/>
                  <a:gd name="T10" fmla="*/ 4 w 66"/>
                  <a:gd name="T11" fmla="*/ 31 h 50"/>
                  <a:gd name="T12" fmla="*/ 9 w 66"/>
                  <a:gd name="T13" fmla="*/ 36 h 50"/>
                  <a:gd name="T14" fmla="*/ 16 w 66"/>
                  <a:gd name="T15" fmla="*/ 38 h 50"/>
                  <a:gd name="T16" fmla="*/ 22 w 66"/>
                  <a:gd name="T17" fmla="*/ 43 h 50"/>
                  <a:gd name="T18" fmla="*/ 31 w 66"/>
                  <a:gd name="T19" fmla="*/ 47 h 50"/>
                  <a:gd name="T20" fmla="*/ 41 w 66"/>
                  <a:gd name="T21" fmla="*/ 50 h 50"/>
                  <a:gd name="T22" fmla="*/ 47 w 66"/>
                  <a:gd name="T23" fmla="*/ 50 h 50"/>
                  <a:gd name="T24" fmla="*/ 54 w 66"/>
                  <a:gd name="T25" fmla="*/ 45 h 50"/>
                  <a:gd name="T26" fmla="*/ 59 w 66"/>
                  <a:gd name="T27" fmla="*/ 41 h 50"/>
                  <a:gd name="T28" fmla="*/ 61 w 66"/>
                  <a:gd name="T29" fmla="*/ 36 h 50"/>
                  <a:gd name="T30" fmla="*/ 61 w 66"/>
                  <a:gd name="T31" fmla="*/ 31 h 50"/>
                  <a:gd name="T32" fmla="*/ 61 w 66"/>
                  <a:gd name="T33" fmla="*/ 25 h 50"/>
                  <a:gd name="T34" fmla="*/ 63 w 66"/>
                  <a:gd name="T35" fmla="*/ 20 h 50"/>
                  <a:gd name="T36" fmla="*/ 66 w 66"/>
                  <a:gd name="T37" fmla="*/ 16 h 50"/>
                  <a:gd name="T38" fmla="*/ 66 w 66"/>
                  <a:gd name="T39" fmla="*/ 11 h 50"/>
                  <a:gd name="T40" fmla="*/ 57 w 66"/>
                  <a:gd name="T41" fmla="*/ 4 h 50"/>
                  <a:gd name="T42" fmla="*/ 41 w 66"/>
                  <a:gd name="T43" fmla="*/ 0 h 50"/>
                  <a:gd name="T44" fmla="*/ 29 w 66"/>
                  <a:gd name="T45" fmla="*/ 0 h 50"/>
                  <a:gd name="T46" fmla="*/ 20 w 66"/>
                  <a:gd name="T47" fmla="*/ 0 h 50"/>
                  <a:gd name="T48" fmla="*/ 18 w 66"/>
                  <a:gd name="T49" fmla="*/ 2 h 5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66"/>
                  <a:gd name="T76" fmla="*/ 0 h 50"/>
                  <a:gd name="T77" fmla="*/ 66 w 66"/>
                  <a:gd name="T78" fmla="*/ 50 h 5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66" h="50">
                    <a:moveTo>
                      <a:pt x="18" y="2"/>
                    </a:moveTo>
                    <a:lnTo>
                      <a:pt x="13" y="4"/>
                    </a:lnTo>
                    <a:lnTo>
                      <a:pt x="6" y="11"/>
                    </a:lnTo>
                    <a:lnTo>
                      <a:pt x="0" y="20"/>
                    </a:lnTo>
                    <a:lnTo>
                      <a:pt x="0" y="27"/>
                    </a:lnTo>
                    <a:lnTo>
                      <a:pt x="4" y="31"/>
                    </a:lnTo>
                    <a:lnTo>
                      <a:pt x="9" y="36"/>
                    </a:lnTo>
                    <a:lnTo>
                      <a:pt x="16" y="38"/>
                    </a:lnTo>
                    <a:lnTo>
                      <a:pt x="22" y="43"/>
                    </a:lnTo>
                    <a:lnTo>
                      <a:pt x="31" y="47"/>
                    </a:lnTo>
                    <a:lnTo>
                      <a:pt x="41" y="50"/>
                    </a:lnTo>
                    <a:lnTo>
                      <a:pt x="47" y="50"/>
                    </a:lnTo>
                    <a:lnTo>
                      <a:pt x="54" y="45"/>
                    </a:lnTo>
                    <a:lnTo>
                      <a:pt x="59" y="41"/>
                    </a:lnTo>
                    <a:lnTo>
                      <a:pt x="61" y="36"/>
                    </a:lnTo>
                    <a:lnTo>
                      <a:pt x="61" y="31"/>
                    </a:lnTo>
                    <a:lnTo>
                      <a:pt x="61" y="25"/>
                    </a:lnTo>
                    <a:lnTo>
                      <a:pt x="63" y="20"/>
                    </a:lnTo>
                    <a:lnTo>
                      <a:pt x="66" y="16"/>
                    </a:lnTo>
                    <a:lnTo>
                      <a:pt x="66" y="11"/>
                    </a:lnTo>
                    <a:lnTo>
                      <a:pt x="57" y="4"/>
                    </a:lnTo>
                    <a:lnTo>
                      <a:pt x="41" y="0"/>
                    </a:lnTo>
                    <a:lnTo>
                      <a:pt x="29" y="0"/>
                    </a:lnTo>
                    <a:lnTo>
                      <a:pt x="20" y="0"/>
                    </a:lnTo>
                    <a:lnTo>
                      <a:pt x="18" y="2"/>
                    </a:lnTo>
                    <a:close/>
                  </a:path>
                </a:pathLst>
              </a:custGeom>
              <a:grpFill/>
              <a:ln w="12700">
                <a:solidFill>
                  <a:schemeClr val="bg1"/>
                </a:solidFill>
                <a:round/>
                <a:headEnd/>
                <a:tailEnd/>
              </a:ln>
            </p:spPr>
            <p:txBody>
              <a:bodyPr/>
              <a:lstStyle/>
              <a:p>
                <a:pPr eaLnBrk="1" hangingPunct="1">
                  <a:defRPr/>
                </a:pPr>
                <a:endParaRPr lang="en-US"/>
              </a:p>
            </p:txBody>
          </p:sp>
          <p:sp>
            <p:nvSpPr>
              <p:cNvPr id="71" name="Freeform 167">
                <a:extLst>
                  <a:ext uri="{FF2B5EF4-FFF2-40B4-BE49-F238E27FC236}">
                    <a16:creationId xmlns:a16="http://schemas.microsoft.com/office/drawing/2014/main" id="{0080860C-0929-263C-9A24-15AD12B91D90}"/>
                  </a:ext>
                </a:extLst>
              </p:cNvPr>
              <p:cNvSpPr>
                <a:spLocks/>
              </p:cNvSpPr>
              <p:nvPr/>
            </p:nvSpPr>
            <p:spPr bwMode="auto">
              <a:xfrm>
                <a:off x="1403350" y="4881563"/>
                <a:ext cx="112713" cy="98425"/>
              </a:xfrm>
              <a:custGeom>
                <a:avLst/>
                <a:gdLst>
                  <a:gd name="T0" fmla="*/ 7 w 71"/>
                  <a:gd name="T1" fmla="*/ 19 h 62"/>
                  <a:gd name="T2" fmla="*/ 5 w 71"/>
                  <a:gd name="T3" fmla="*/ 21 h 62"/>
                  <a:gd name="T4" fmla="*/ 2 w 71"/>
                  <a:gd name="T5" fmla="*/ 23 h 62"/>
                  <a:gd name="T6" fmla="*/ 0 w 71"/>
                  <a:gd name="T7" fmla="*/ 30 h 62"/>
                  <a:gd name="T8" fmla="*/ 2 w 71"/>
                  <a:gd name="T9" fmla="*/ 35 h 62"/>
                  <a:gd name="T10" fmla="*/ 7 w 71"/>
                  <a:gd name="T11" fmla="*/ 39 h 62"/>
                  <a:gd name="T12" fmla="*/ 11 w 71"/>
                  <a:gd name="T13" fmla="*/ 41 h 62"/>
                  <a:gd name="T14" fmla="*/ 14 w 71"/>
                  <a:gd name="T15" fmla="*/ 44 h 62"/>
                  <a:gd name="T16" fmla="*/ 16 w 71"/>
                  <a:gd name="T17" fmla="*/ 48 h 62"/>
                  <a:gd name="T18" fmla="*/ 16 w 71"/>
                  <a:gd name="T19" fmla="*/ 53 h 62"/>
                  <a:gd name="T20" fmla="*/ 21 w 71"/>
                  <a:gd name="T21" fmla="*/ 55 h 62"/>
                  <a:gd name="T22" fmla="*/ 23 w 71"/>
                  <a:gd name="T23" fmla="*/ 55 h 62"/>
                  <a:gd name="T24" fmla="*/ 30 w 71"/>
                  <a:gd name="T25" fmla="*/ 55 h 62"/>
                  <a:gd name="T26" fmla="*/ 37 w 71"/>
                  <a:gd name="T27" fmla="*/ 55 h 62"/>
                  <a:gd name="T28" fmla="*/ 41 w 71"/>
                  <a:gd name="T29" fmla="*/ 57 h 62"/>
                  <a:gd name="T30" fmla="*/ 46 w 71"/>
                  <a:gd name="T31" fmla="*/ 62 h 62"/>
                  <a:gd name="T32" fmla="*/ 48 w 71"/>
                  <a:gd name="T33" fmla="*/ 62 h 62"/>
                  <a:gd name="T34" fmla="*/ 64 w 71"/>
                  <a:gd name="T35" fmla="*/ 62 h 62"/>
                  <a:gd name="T36" fmla="*/ 66 w 71"/>
                  <a:gd name="T37" fmla="*/ 60 h 62"/>
                  <a:gd name="T38" fmla="*/ 71 w 71"/>
                  <a:gd name="T39" fmla="*/ 57 h 62"/>
                  <a:gd name="T40" fmla="*/ 71 w 71"/>
                  <a:gd name="T41" fmla="*/ 51 h 62"/>
                  <a:gd name="T42" fmla="*/ 68 w 71"/>
                  <a:gd name="T43" fmla="*/ 46 h 62"/>
                  <a:gd name="T44" fmla="*/ 62 w 71"/>
                  <a:gd name="T45" fmla="*/ 41 h 62"/>
                  <a:gd name="T46" fmla="*/ 57 w 71"/>
                  <a:gd name="T47" fmla="*/ 39 h 62"/>
                  <a:gd name="T48" fmla="*/ 55 w 71"/>
                  <a:gd name="T49" fmla="*/ 37 h 62"/>
                  <a:gd name="T50" fmla="*/ 53 w 71"/>
                  <a:gd name="T51" fmla="*/ 30 h 62"/>
                  <a:gd name="T52" fmla="*/ 53 w 71"/>
                  <a:gd name="T53" fmla="*/ 26 h 62"/>
                  <a:gd name="T54" fmla="*/ 55 w 71"/>
                  <a:gd name="T55" fmla="*/ 23 h 62"/>
                  <a:gd name="T56" fmla="*/ 55 w 71"/>
                  <a:gd name="T57" fmla="*/ 23 h 62"/>
                  <a:gd name="T58" fmla="*/ 50 w 71"/>
                  <a:gd name="T59" fmla="*/ 19 h 62"/>
                  <a:gd name="T60" fmla="*/ 43 w 71"/>
                  <a:gd name="T61" fmla="*/ 10 h 62"/>
                  <a:gd name="T62" fmla="*/ 34 w 71"/>
                  <a:gd name="T63" fmla="*/ 3 h 62"/>
                  <a:gd name="T64" fmla="*/ 27 w 71"/>
                  <a:gd name="T65" fmla="*/ 0 h 62"/>
                  <a:gd name="T66" fmla="*/ 23 w 71"/>
                  <a:gd name="T67" fmla="*/ 5 h 62"/>
                  <a:gd name="T68" fmla="*/ 18 w 71"/>
                  <a:gd name="T69" fmla="*/ 12 h 62"/>
                  <a:gd name="T70" fmla="*/ 14 w 71"/>
                  <a:gd name="T71" fmla="*/ 16 h 62"/>
                  <a:gd name="T72" fmla="*/ 9 w 71"/>
                  <a:gd name="T73" fmla="*/ 19 h 62"/>
                  <a:gd name="T74" fmla="*/ 7 w 71"/>
                  <a:gd name="T75" fmla="*/ 19 h 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1"/>
                  <a:gd name="T115" fmla="*/ 0 h 62"/>
                  <a:gd name="T116" fmla="*/ 71 w 71"/>
                  <a:gd name="T117" fmla="*/ 62 h 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1" h="62">
                    <a:moveTo>
                      <a:pt x="7" y="19"/>
                    </a:moveTo>
                    <a:lnTo>
                      <a:pt x="5" y="21"/>
                    </a:lnTo>
                    <a:lnTo>
                      <a:pt x="2" y="23"/>
                    </a:lnTo>
                    <a:lnTo>
                      <a:pt x="0" y="30"/>
                    </a:lnTo>
                    <a:lnTo>
                      <a:pt x="2" y="35"/>
                    </a:lnTo>
                    <a:lnTo>
                      <a:pt x="7" y="39"/>
                    </a:lnTo>
                    <a:lnTo>
                      <a:pt x="11" y="41"/>
                    </a:lnTo>
                    <a:lnTo>
                      <a:pt x="14" y="44"/>
                    </a:lnTo>
                    <a:lnTo>
                      <a:pt x="16" y="48"/>
                    </a:lnTo>
                    <a:lnTo>
                      <a:pt x="16" y="53"/>
                    </a:lnTo>
                    <a:lnTo>
                      <a:pt x="21" y="55"/>
                    </a:lnTo>
                    <a:lnTo>
                      <a:pt x="23" y="55"/>
                    </a:lnTo>
                    <a:lnTo>
                      <a:pt x="30" y="55"/>
                    </a:lnTo>
                    <a:lnTo>
                      <a:pt x="37" y="55"/>
                    </a:lnTo>
                    <a:lnTo>
                      <a:pt x="41" y="57"/>
                    </a:lnTo>
                    <a:lnTo>
                      <a:pt x="46" y="62"/>
                    </a:lnTo>
                    <a:lnTo>
                      <a:pt x="48" y="62"/>
                    </a:lnTo>
                    <a:lnTo>
                      <a:pt x="64" y="62"/>
                    </a:lnTo>
                    <a:lnTo>
                      <a:pt x="66" y="60"/>
                    </a:lnTo>
                    <a:lnTo>
                      <a:pt x="71" y="57"/>
                    </a:lnTo>
                    <a:lnTo>
                      <a:pt x="71" y="51"/>
                    </a:lnTo>
                    <a:lnTo>
                      <a:pt x="68" y="46"/>
                    </a:lnTo>
                    <a:lnTo>
                      <a:pt x="62" y="41"/>
                    </a:lnTo>
                    <a:lnTo>
                      <a:pt x="57" y="39"/>
                    </a:lnTo>
                    <a:lnTo>
                      <a:pt x="55" y="37"/>
                    </a:lnTo>
                    <a:lnTo>
                      <a:pt x="53" y="30"/>
                    </a:lnTo>
                    <a:lnTo>
                      <a:pt x="53" y="26"/>
                    </a:lnTo>
                    <a:lnTo>
                      <a:pt x="55" y="23"/>
                    </a:lnTo>
                    <a:lnTo>
                      <a:pt x="50" y="19"/>
                    </a:lnTo>
                    <a:lnTo>
                      <a:pt x="43" y="10"/>
                    </a:lnTo>
                    <a:lnTo>
                      <a:pt x="34" y="3"/>
                    </a:lnTo>
                    <a:lnTo>
                      <a:pt x="27" y="0"/>
                    </a:lnTo>
                    <a:lnTo>
                      <a:pt x="23" y="5"/>
                    </a:lnTo>
                    <a:lnTo>
                      <a:pt x="18" y="12"/>
                    </a:lnTo>
                    <a:lnTo>
                      <a:pt x="14" y="16"/>
                    </a:lnTo>
                    <a:lnTo>
                      <a:pt x="9" y="19"/>
                    </a:lnTo>
                    <a:lnTo>
                      <a:pt x="7" y="19"/>
                    </a:lnTo>
                    <a:close/>
                  </a:path>
                </a:pathLst>
              </a:custGeom>
              <a:grpFill/>
              <a:ln w="12700">
                <a:solidFill>
                  <a:schemeClr val="bg1"/>
                </a:solidFill>
                <a:round/>
                <a:headEnd/>
                <a:tailEnd/>
              </a:ln>
            </p:spPr>
            <p:txBody>
              <a:bodyPr/>
              <a:lstStyle/>
              <a:p>
                <a:pPr eaLnBrk="1" hangingPunct="1">
                  <a:defRPr/>
                </a:pPr>
                <a:endParaRPr lang="en-US"/>
              </a:p>
            </p:txBody>
          </p:sp>
          <p:sp>
            <p:nvSpPr>
              <p:cNvPr id="72" name="Freeform 168">
                <a:extLst>
                  <a:ext uri="{FF2B5EF4-FFF2-40B4-BE49-F238E27FC236}">
                    <a16:creationId xmlns:a16="http://schemas.microsoft.com/office/drawing/2014/main" id="{17926223-D488-9473-D671-E31CCFD6E9B3}"/>
                  </a:ext>
                </a:extLst>
              </p:cNvPr>
              <p:cNvSpPr>
                <a:spLocks/>
              </p:cNvSpPr>
              <p:nvPr/>
            </p:nvSpPr>
            <p:spPr bwMode="auto">
              <a:xfrm>
                <a:off x="1595438" y="4987925"/>
                <a:ext cx="107950" cy="42862"/>
              </a:xfrm>
              <a:custGeom>
                <a:avLst/>
                <a:gdLst>
                  <a:gd name="T0" fmla="*/ 0 w 68"/>
                  <a:gd name="T1" fmla="*/ 15 h 27"/>
                  <a:gd name="T2" fmla="*/ 5 w 68"/>
                  <a:gd name="T3" fmla="*/ 15 h 27"/>
                  <a:gd name="T4" fmla="*/ 11 w 68"/>
                  <a:gd name="T5" fmla="*/ 15 h 27"/>
                  <a:gd name="T6" fmla="*/ 23 w 68"/>
                  <a:gd name="T7" fmla="*/ 18 h 27"/>
                  <a:gd name="T8" fmla="*/ 30 w 68"/>
                  <a:gd name="T9" fmla="*/ 22 h 27"/>
                  <a:gd name="T10" fmla="*/ 34 w 68"/>
                  <a:gd name="T11" fmla="*/ 25 h 27"/>
                  <a:gd name="T12" fmla="*/ 36 w 68"/>
                  <a:gd name="T13" fmla="*/ 25 h 27"/>
                  <a:gd name="T14" fmla="*/ 41 w 68"/>
                  <a:gd name="T15" fmla="*/ 25 h 27"/>
                  <a:gd name="T16" fmla="*/ 48 w 68"/>
                  <a:gd name="T17" fmla="*/ 25 h 27"/>
                  <a:gd name="T18" fmla="*/ 57 w 68"/>
                  <a:gd name="T19" fmla="*/ 27 h 27"/>
                  <a:gd name="T20" fmla="*/ 62 w 68"/>
                  <a:gd name="T21" fmla="*/ 27 h 27"/>
                  <a:gd name="T22" fmla="*/ 66 w 68"/>
                  <a:gd name="T23" fmla="*/ 25 h 27"/>
                  <a:gd name="T24" fmla="*/ 68 w 68"/>
                  <a:gd name="T25" fmla="*/ 18 h 27"/>
                  <a:gd name="T26" fmla="*/ 68 w 68"/>
                  <a:gd name="T27" fmla="*/ 11 h 27"/>
                  <a:gd name="T28" fmla="*/ 66 w 68"/>
                  <a:gd name="T29" fmla="*/ 6 h 27"/>
                  <a:gd name="T30" fmla="*/ 62 w 68"/>
                  <a:gd name="T31" fmla="*/ 4 h 27"/>
                  <a:gd name="T32" fmla="*/ 57 w 68"/>
                  <a:gd name="T33" fmla="*/ 4 h 27"/>
                  <a:gd name="T34" fmla="*/ 52 w 68"/>
                  <a:gd name="T35" fmla="*/ 4 h 27"/>
                  <a:gd name="T36" fmla="*/ 48 w 68"/>
                  <a:gd name="T37" fmla="*/ 6 h 27"/>
                  <a:gd name="T38" fmla="*/ 41 w 68"/>
                  <a:gd name="T39" fmla="*/ 6 h 27"/>
                  <a:gd name="T40" fmla="*/ 32 w 68"/>
                  <a:gd name="T41" fmla="*/ 4 h 27"/>
                  <a:gd name="T42" fmla="*/ 23 w 68"/>
                  <a:gd name="T43" fmla="*/ 2 h 27"/>
                  <a:gd name="T44" fmla="*/ 18 w 68"/>
                  <a:gd name="T45" fmla="*/ 0 h 27"/>
                  <a:gd name="T46" fmla="*/ 14 w 68"/>
                  <a:gd name="T47" fmla="*/ 0 h 27"/>
                  <a:gd name="T48" fmla="*/ 9 w 68"/>
                  <a:gd name="T49" fmla="*/ 2 h 27"/>
                  <a:gd name="T50" fmla="*/ 5 w 68"/>
                  <a:gd name="T51" fmla="*/ 6 h 27"/>
                  <a:gd name="T52" fmla="*/ 2 w 68"/>
                  <a:gd name="T53" fmla="*/ 11 h 27"/>
                  <a:gd name="T54" fmla="*/ 0 w 68"/>
                  <a:gd name="T55" fmla="*/ 13 h 27"/>
                  <a:gd name="T56" fmla="*/ 0 w 68"/>
                  <a:gd name="T57" fmla="*/ 15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8"/>
                  <a:gd name="T88" fmla="*/ 0 h 27"/>
                  <a:gd name="T89" fmla="*/ 68 w 68"/>
                  <a:gd name="T90" fmla="*/ 27 h 2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8" h="27">
                    <a:moveTo>
                      <a:pt x="0" y="15"/>
                    </a:moveTo>
                    <a:lnTo>
                      <a:pt x="5" y="15"/>
                    </a:lnTo>
                    <a:lnTo>
                      <a:pt x="11" y="15"/>
                    </a:lnTo>
                    <a:lnTo>
                      <a:pt x="23" y="18"/>
                    </a:lnTo>
                    <a:lnTo>
                      <a:pt x="30" y="22"/>
                    </a:lnTo>
                    <a:lnTo>
                      <a:pt x="34" y="25"/>
                    </a:lnTo>
                    <a:lnTo>
                      <a:pt x="36" y="25"/>
                    </a:lnTo>
                    <a:lnTo>
                      <a:pt x="41" y="25"/>
                    </a:lnTo>
                    <a:lnTo>
                      <a:pt x="48" y="25"/>
                    </a:lnTo>
                    <a:lnTo>
                      <a:pt x="57" y="27"/>
                    </a:lnTo>
                    <a:lnTo>
                      <a:pt x="62" y="27"/>
                    </a:lnTo>
                    <a:lnTo>
                      <a:pt x="66" y="25"/>
                    </a:lnTo>
                    <a:lnTo>
                      <a:pt x="68" y="18"/>
                    </a:lnTo>
                    <a:lnTo>
                      <a:pt x="68" y="11"/>
                    </a:lnTo>
                    <a:lnTo>
                      <a:pt x="66" y="6"/>
                    </a:lnTo>
                    <a:lnTo>
                      <a:pt x="62" y="4"/>
                    </a:lnTo>
                    <a:lnTo>
                      <a:pt x="57" y="4"/>
                    </a:lnTo>
                    <a:lnTo>
                      <a:pt x="52" y="4"/>
                    </a:lnTo>
                    <a:lnTo>
                      <a:pt x="48" y="6"/>
                    </a:lnTo>
                    <a:lnTo>
                      <a:pt x="41" y="6"/>
                    </a:lnTo>
                    <a:lnTo>
                      <a:pt x="32" y="4"/>
                    </a:lnTo>
                    <a:lnTo>
                      <a:pt x="23" y="2"/>
                    </a:lnTo>
                    <a:lnTo>
                      <a:pt x="18" y="0"/>
                    </a:lnTo>
                    <a:lnTo>
                      <a:pt x="14" y="0"/>
                    </a:lnTo>
                    <a:lnTo>
                      <a:pt x="9" y="2"/>
                    </a:lnTo>
                    <a:lnTo>
                      <a:pt x="5" y="6"/>
                    </a:lnTo>
                    <a:lnTo>
                      <a:pt x="2" y="11"/>
                    </a:lnTo>
                    <a:lnTo>
                      <a:pt x="0" y="13"/>
                    </a:lnTo>
                    <a:lnTo>
                      <a:pt x="0" y="15"/>
                    </a:lnTo>
                    <a:close/>
                  </a:path>
                </a:pathLst>
              </a:custGeom>
              <a:grpFill/>
              <a:ln w="12700">
                <a:solidFill>
                  <a:schemeClr val="bg1"/>
                </a:solidFill>
                <a:round/>
                <a:headEnd/>
                <a:tailEnd/>
              </a:ln>
            </p:spPr>
            <p:txBody>
              <a:bodyPr/>
              <a:lstStyle/>
              <a:p>
                <a:pPr eaLnBrk="1" hangingPunct="1">
                  <a:defRPr/>
                </a:pPr>
                <a:endParaRPr lang="en-US"/>
              </a:p>
            </p:txBody>
          </p:sp>
          <p:sp>
            <p:nvSpPr>
              <p:cNvPr id="73" name="Freeform 169">
                <a:extLst>
                  <a:ext uri="{FF2B5EF4-FFF2-40B4-BE49-F238E27FC236}">
                    <a16:creationId xmlns:a16="http://schemas.microsoft.com/office/drawing/2014/main" id="{1740ABF4-9AC3-442E-A12B-D00594CE064E}"/>
                  </a:ext>
                </a:extLst>
              </p:cNvPr>
              <p:cNvSpPr>
                <a:spLocks/>
              </p:cNvSpPr>
              <p:nvPr/>
            </p:nvSpPr>
            <p:spPr bwMode="auto">
              <a:xfrm>
                <a:off x="1643063" y="5051425"/>
                <a:ext cx="53975" cy="44450"/>
              </a:xfrm>
              <a:custGeom>
                <a:avLst/>
                <a:gdLst>
                  <a:gd name="T0" fmla="*/ 29 w 34"/>
                  <a:gd name="T1" fmla="*/ 3 h 28"/>
                  <a:gd name="T2" fmla="*/ 32 w 34"/>
                  <a:gd name="T3" fmla="*/ 5 h 28"/>
                  <a:gd name="T4" fmla="*/ 34 w 34"/>
                  <a:gd name="T5" fmla="*/ 12 h 28"/>
                  <a:gd name="T6" fmla="*/ 34 w 34"/>
                  <a:gd name="T7" fmla="*/ 19 h 28"/>
                  <a:gd name="T8" fmla="*/ 32 w 34"/>
                  <a:gd name="T9" fmla="*/ 21 h 28"/>
                  <a:gd name="T10" fmla="*/ 27 w 34"/>
                  <a:gd name="T11" fmla="*/ 21 h 28"/>
                  <a:gd name="T12" fmla="*/ 25 w 34"/>
                  <a:gd name="T13" fmla="*/ 21 h 28"/>
                  <a:gd name="T14" fmla="*/ 22 w 34"/>
                  <a:gd name="T15" fmla="*/ 21 h 28"/>
                  <a:gd name="T16" fmla="*/ 22 w 34"/>
                  <a:gd name="T17" fmla="*/ 21 h 28"/>
                  <a:gd name="T18" fmla="*/ 20 w 34"/>
                  <a:gd name="T19" fmla="*/ 23 h 28"/>
                  <a:gd name="T20" fmla="*/ 16 w 34"/>
                  <a:gd name="T21" fmla="*/ 26 h 28"/>
                  <a:gd name="T22" fmla="*/ 11 w 34"/>
                  <a:gd name="T23" fmla="*/ 28 h 28"/>
                  <a:gd name="T24" fmla="*/ 9 w 34"/>
                  <a:gd name="T25" fmla="*/ 26 h 28"/>
                  <a:gd name="T26" fmla="*/ 9 w 34"/>
                  <a:gd name="T27" fmla="*/ 23 h 28"/>
                  <a:gd name="T28" fmla="*/ 9 w 34"/>
                  <a:gd name="T29" fmla="*/ 23 h 28"/>
                  <a:gd name="T30" fmla="*/ 9 w 34"/>
                  <a:gd name="T31" fmla="*/ 23 h 28"/>
                  <a:gd name="T32" fmla="*/ 6 w 34"/>
                  <a:gd name="T33" fmla="*/ 19 h 28"/>
                  <a:gd name="T34" fmla="*/ 2 w 34"/>
                  <a:gd name="T35" fmla="*/ 10 h 28"/>
                  <a:gd name="T36" fmla="*/ 0 w 34"/>
                  <a:gd name="T37" fmla="*/ 5 h 28"/>
                  <a:gd name="T38" fmla="*/ 0 w 34"/>
                  <a:gd name="T39" fmla="*/ 0 h 28"/>
                  <a:gd name="T40" fmla="*/ 6 w 34"/>
                  <a:gd name="T41" fmla="*/ 0 h 28"/>
                  <a:gd name="T42" fmla="*/ 16 w 34"/>
                  <a:gd name="T43" fmla="*/ 3 h 28"/>
                  <a:gd name="T44" fmla="*/ 22 w 34"/>
                  <a:gd name="T45" fmla="*/ 3 h 28"/>
                  <a:gd name="T46" fmla="*/ 27 w 34"/>
                  <a:gd name="T47" fmla="*/ 3 h 28"/>
                  <a:gd name="T48" fmla="*/ 29 w 34"/>
                  <a:gd name="T49" fmla="*/ 3 h 2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34"/>
                  <a:gd name="T76" fmla="*/ 0 h 28"/>
                  <a:gd name="T77" fmla="*/ 34 w 34"/>
                  <a:gd name="T78" fmla="*/ 28 h 2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34" h="28">
                    <a:moveTo>
                      <a:pt x="29" y="3"/>
                    </a:moveTo>
                    <a:lnTo>
                      <a:pt x="32" y="5"/>
                    </a:lnTo>
                    <a:lnTo>
                      <a:pt x="34" y="12"/>
                    </a:lnTo>
                    <a:lnTo>
                      <a:pt x="34" y="19"/>
                    </a:lnTo>
                    <a:lnTo>
                      <a:pt x="32" y="21"/>
                    </a:lnTo>
                    <a:lnTo>
                      <a:pt x="27" y="21"/>
                    </a:lnTo>
                    <a:lnTo>
                      <a:pt x="25" y="21"/>
                    </a:lnTo>
                    <a:lnTo>
                      <a:pt x="22" y="21"/>
                    </a:lnTo>
                    <a:lnTo>
                      <a:pt x="20" y="23"/>
                    </a:lnTo>
                    <a:lnTo>
                      <a:pt x="16" y="26"/>
                    </a:lnTo>
                    <a:lnTo>
                      <a:pt x="11" y="28"/>
                    </a:lnTo>
                    <a:lnTo>
                      <a:pt x="9" y="26"/>
                    </a:lnTo>
                    <a:lnTo>
                      <a:pt x="9" y="23"/>
                    </a:lnTo>
                    <a:lnTo>
                      <a:pt x="6" y="19"/>
                    </a:lnTo>
                    <a:lnTo>
                      <a:pt x="2" y="10"/>
                    </a:lnTo>
                    <a:lnTo>
                      <a:pt x="0" y="5"/>
                    </a:lnTo>
                    <a:lnTo>
                      <a:pt x="0" y="0"/>
                    </a:lnTo>
                    <a:lnTo>
                      <a:pt x="6" y="0"/>
                    </a:lnTo>
                    <a:lnTo>
                      <a:pt x="16" y="3"/>
                    </a:lnTo>
                    <a:lnTo>
                      <a:pt x="22" y="3"/>
                    </a:lnTo>
                    <a:lnTo>
                      <a:pt x="27" y="3"/>
                    </a:lnTo>
                    <a:lnTo>
                      <a:pt x="29" y="3"/>
                    </a:lnTo>
                    <a:close/>
                  </a:path>
                </a:pathLst>
              </a:custGeom>
              <a:grpFill/>
              <a:ln w="12700">
                <a:solidFill>
                  <a:schemeClr val="bg1"/>
                </a:solidFill>
                <a:round/>
                <a:headEnd/>
                <a:tailEnd/>
              </a:ln>
            </p:spPr>
            <p:txBody>
              <a:bodyPr/>
              <a:lstStyle/>
              <a:p>
                <a:pPr eaLnBrk="1" hangingPunct="1">
                  <a:defRPr/>
                </a:pPr>
                <a:endParaRPr lang="en-US"/>
              </a:p>
            </p:txBody>
          </p:sp>
          <p:sp>
            <p:nvSpPr>
              <p:cNvPr id="74" name="Freeform 170">
                <a:extLst>
                  <a:ext uri="{FF2B5EF4-FFF2-40B4-BE49-F238E27FC236}">
                    <a16:creationId xmlns:a16="http://schemas.microsoft.com/office/drawing/2014/main" id="{5625B80D-74A0-9A85-2822-8EB0A613A190}"/>
                  </a:ext>
                </a:extLst>
              </p:cNvPr>
              <p:cNvSpPr>
                <a:spLocks/>
              </p:cNvSpPr>
              <p:nvPr/>
            </p:nvSpPr>
            <p:spPr bwMode="auto">
              <a:xfrm>
                <a:off x="1711325" y="5027613"/>
                <a:ext cx="163513" cy="100012"/>
              </a:xfrm>
              <a:custGeom>
                <a:avLst/>
                <a:gdLst>
                  <a:gd name="T0" fmla="*/ 21 w 103"/>
                  <a:gd name="T1" fmla="*/ 4 h 63"/>
                  <a:gd name="T2" fmla="*/ 18 w 103"/>
                  <a:gd name="T3" fmla="*/ 2 h 63"/>
                  <a:gd name="T4" fmla="*/ 16 w 103"/>
                  <a:gd name="T5" fmla="*/ 0 h 63"/>
                  <a:gd name="T6" fmla="*/ 9 w 103"/>
                  <a:gd name="T7" fmla="*/ 0 h 63"/>
                  <a:gd name="T8" fmla="*/ 5 w 103"/>
                  <a:gd name="T9" fmla="*/ 4 h 63"/>
                  <a:gd name="T10" fmla="*/ 0 w 103"/>
                  <a:gd name="T11" fmla="*/ 11 h 63"/>
                  <a:gd name="T12" fmla="*/ 0 w 103"/>
                  <a:gd name="T13" fmla="*/ 13 h 63"/>
                  <a:gd name="T14" fmla="*/ 2 w 103"/>
                  <a:gd name="T15" fmla="*/ 18 h 63"/>
                  <a:gd name="T16" fmla="*/ 7 w 103"/>
                  <a:gd name="T17" fmla="*/ 22 h 63"/>
                  <a:gd name="T18" fmla="*/ 14 w 103"/>
                  <a:gd name="T19" fmla="*/ 27 h 63"/>
                  <a:gd name="T20" fmla="*/ 18 w 103"/>
                  <a:gd name="T21" fmla="*/ 34 h 63"/>
                  <a:gd name="T22" fmla="*/ 23 w 103"/>
                  <a:gd name="T23" fmla="*/ 36 h 63"/>
                  <a:gd name="T24" fmla="*/ 25 w 103"/>
                  <a:gd name="T25" fmla="*/ 38 h 63"/>
                  <a:gd name="T26" fmla="*/ 27 w 103"/>
                  <a:gd name="T27" fmla="*/ 38 h 63"/>
                  <a:gd name="T28" fmla="*/ 32 w 103"/>
                  <a:gd name="T29" fmla="*/ 36 h 63"/>
                  <a:gd name="T30" fmla="*/ 36 w 103"/>
                  <a:gd name="T31" fmla="*/ 36 h 63"/>
                  <a:gd name="T32" fmla="*/ 36 w 103"/>
                  <a:gd name="T33" fmla="*/ 41 h 63"/>
                  <a:gd name="T34" fmla="*/ 36 w 103"/>
                  <a:gd name="T35" fmla="*/ 47 h 63"/>
                  <a:gd name="T36" fmla="*/ 36 w 103"/>
                  <a:gd name="T37" fmla="*/ 54 h 63"/>
                  <a:gd name="T38" fmla="*/ 39 w 103"/>
                  <a:gd name="T39" fmla="*/ 61 h 63"/>
                  <a:gd name="T40" fmla="*/ 39 w 103"/>
                  <a:gd name="T41" fmla="*/ 63 h 63"/>
                  <a:gd name="T42" fmla="*/ 41 w 103"/>
                  <a:gd name="T43" fmla="*/ 63 h 63"/>
                  <a:gd name="T44" fmla="*/ 46 w 103"/>
                  <a:gd name="T45" fmla="*/ 63 h 63"/>
                  <a:gd name="T46" fmla="*/ 52 w 103"/>
                  <a:gd name="T47" fmla="*/ 63 h 63"/>
                  <a:gd name="T48" fmla="*/ 64 w 103"/>
                  <a:gd name="T49" fmla="*/ 59 h 63"/>
                  <a:gd name="T50" fmla="*/ 75 w 103"/>
                  <a:gd name="T51" fmla="*/ 54 h 63"/>
                  <a:gd name="T52" fmla="*/ 82 w 103"/>
                  <a:gd name="T53" fmla="*/ 52 h 63"/>
                  <a:gd name="T54" fmla="*/ 89 w 103"/>
                  <a:gd name="T55" fmla="*/ 47 h 63"/>
                  <a:gd name="T56" fmla="*/ 94 w 103"/>
                  <a:gd name="T57" fmla="*/ 45 h 63"/>
                  <a:gd name="T58" fmla="*/ 98 w 103"/>
                  <a:gd name="T59" fmla="*/ 43 h 63"/>
                  <a:gd name="T60" fmla="*/ 103 w 103"/>
                  <a:gd name="T61" fmla="*/ 38 h 63"/>
                  <a:gd name="T62" fmla="*/ 103 w 103"/>
                  <a:gd name="T63" fmla="*/ 34 h 63"/>
                  <a:gd name="T64" fmla="*/ 98 w 103"/>
                  <a:gd name="T65" fmla="*/ 31 h 63"/>
                  <a:gd name="T66" fmla="*/ 89 w 103"/>
                  <a:gd name="T67" fmla="*/ 29 h 63"/>
                  <a:gd name="T68" fmla="*/ 82 w 103"/>
                  <a:gd name="T69" fmla="*/ 27 h 63"/>
                  <a:gd name="T70" fmla="*/ 75 w 103"/>
                  <a:gd name="T71" fmla="*/ 25 h 63"/>
                  <a:gd name="T72" fmla="*/ 73 w 103"/>
                  <a:gd name="T73" fmla="*/ 22 h 63"/>
                  <a:gd name="T74" fmla="*/ 71 w 103"/>
                  <a:gd name="T75" fmla="*/ 20 h 63"/>
                  <a:gd name="T76" fmla="*/ 68 w 103"/>
                  <a:gd name="T77" fmla="*/ 15 h 63"/>
                  <a:gd name="T78" fmla="*/ 62 w 103"/>
                  <a:gd name="T79" fmla="*/ 11 h 63"/>
                  <a:gd name="T80" fmla="*/ 55 w 103"/>
                  <a:gd name="T81" fmla="*/ 9 h 63"/>
                  <a:gd name="T82" fmla="*/ 48 w 103"/>
                  <a:gd name="T83" fmla="*/ 11 h 63"/>
                  <a:gd name="T84" fmla="*/ 39 w 103"/>
                  <a:gd name="T85" fmla="*/ 11 h 63"/>
                  <a:gd name="T86" fmla="*/ 32 w 103"/>
                  <a:gd name="T87" fmla="*/ 11 h 63"/>
                  <a:gd name="T88" fmla="*/ 30 w 103"/>
                  <a:gd name="T89" fmla="*/ 11 h 63"/>
                  <a:gd name="T90" fmla="*/ 21 w 103"/>
                  <a:gd name="T91" fmla="*/ 4 h 6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3"/>
                  <a:gd name="T139" fmla="*/ 0 h 63"/>
                  <a:gd name="T140" fmla="*/ 103 w 103"/>
                  <a:gd name="T141" fmla="*/ 63 h 63"/>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3" h="63">
                    <a:moveTo>
                      <a:pt x="21" y="4"/>
                    </a:moveTo>
                    <a:lnTo>
                      <a:pt x="18" y="2"/>
                    </a:lnTo>
                    <a:lnTo>
                      <a:pt x="16" y="0"/>
                    </a:lnTo>
                    <a:lnTo>
                      <a:pt x="9" y="0"/>
                    </a:lnTo>
                    <a:lnTo>
                      <a:pt x="5" y="4"/>
                    </a:lnTo>
                    <a:lnTo>
                      <a:pt x="0" y="11"/>
                    </a:lnTo>
                    <a:lnTo>
                      <a:pt x="0" y="13"/>
                    </a:lnTo>
                    <a:lnTo>
                      <a:pt x="2" y="18"/>
                    </a:lnTo>
                    <a:lnTo>
                      <a:pt x="7" y="22"/>
                    </a:lnTo>
                    <a:lnTo>
                      <a:pt x="14" y="27"/>
                    </a:lnTo>
                    <a:lnTo>
                      <a:pt x="18" y="34"/>
                    </a:lnTo>
                    <a:lnTo>
                      <a:pt x="23" y="36"/>
                    </a:lnTo>
                    <a:lnTo>
                      <a:pt x="25" y="38"/>
                    </a:lnTo>
                    <a:lnTo>
                      <a:pt x="27" y="38"/>
                    </a:lnTo>
                    <a:lnTo>
                      <a:pt x="32" y="36"/>
                    </a:lnTo>
                    <a:lnTo>
                      <a:pt x="36" y="36"/>
                    </a:lnTo>
                    <a:lnTo>
                      <a:pt x="36" y="41"/>
                    </a:lnTo>
                    <a:lnTo>
                      <a:pt x="36" y="47"/>
                    </a:lnTo>
                    <a:lnTo>
                      <a:pt x="36" y="54"/>
                    </a:lnTo>
                    <a:lnTo>
                      <a:pt x="39" y="61"/>
                    </a:lnTo>
                    <a:lnTo>
                      <a:pt x="39" y="63"/>
                    </a:lnTo>
                    <a:lnTo>
                      <a:pt x="41" y="63"/>
                    </a:lnTo>
                    <a:lnTo>
                      <a:pt x="46" y="63"/>
                    </a:lnTo>
                    <a:lnTo>
                      <a:pt x="52" y="63"/>
                    </a:lnTo>
                    <a:lnTo>
                      <a:pt x="64" y="59"/>
                    </a:lnTo>
                    <a:lnTo>
                      <a:pt x="75" y="54"/>
                    </a:lnTo>
                    <a:lnTo>
                      <a:pt x="82" y="52"/>
                    </a:lnTo>
                    <a:lnTo>
                      <a:pt x="89" y="47"/>
                    </a:lnTo>
                    <a:lnTo>
                      <a:pt x="94" y="45"/>
                    </a:lnTo>
                    <a:lnTo>
                      <a:pt x="98" y="43"/>
                    </a:lnTo>
                    <a:lnTo>
                      <a:pt x="103" y="38"/>
                    </a:lnTo>
                    <a:lnTo>
                      <a:pt x="103" y="34"/>
                    </a:lnTo>
                    <a:lnTo>
                      <a:pt x="98" y="31"/>
                    </a:lnTo>
                    <a:lnTo>
                      <a:pt x="89" y="29"/>
                    </a:lnTo>
                    <a:lnTo>
                      <a:pt x="82" y="27"/>
                    </a:lnTo>
                    <a:lnTo>
                      <a:pt x="75" y="25"/>
                    </a:lnTo>
                    <a:lnTo>
                      <a:pt x="73" y="22"/>
                    </a:lnTo>
                    <a:lnTo>
                      <a:pt x="71" y="20"/>
                    </a:lnTo>
                    <a:lnTo>
                      <a:pt x="68" y="15"/>
                    </a:lnTo>
                    <a:lnTo>
                      <a:pt x="62" y="11"/>
                    </a:lnTo>
                    <a:lnTo>
                      <a:pt x="55" y="9"/>
                    </a:lnTo>
                    <a:lnTo>
                      <a:pt x="48" y="11"/>
                    </a:lnTo>
                    <a:lnTo>
                      <a:pt x="39" y="11"/>
                    </a:lnTo>
                    <a:lnTo>
                      <a:pt x="32" y="11"/>
                    </a:lnTo>
                    <a:lnTo>
                      <a:pt x="30" y="11"/>
                    </a:lnTo>
                    <a:lnTo>
                      <a:pt x="21" y="4"/>
                    </a:lnTo>
                    <a:close/>
                  </a:path>
                </a:pathLst>
              </a:custGeom>
              <a:grpFill/>
              <a:ln w="12700">
                <a:solidFill>
                  <a:schemeClr val="bg1"/>
                </a:solidFill>
                <a:round/>
                <a:headEnd/>
                <a:tailEnd/>
              </a:ln>
            </p:spPr>
            <p:txBody>
              <a:bodyPr/>
              <a:lstStyle/>
              <a:p>
                <a:pPr eaLnBrk="1" hangingPunct="1">
                  <a:defRPr/>
                </a:pPr>
                <a:endParaRPr lang="en-US"/>
              </a:p>
            </p:txBody>
          </p:sp>
          <p:sp>
            <p:nvSpPr>
              <p:cNvPr id="75" name="Freeform 171">
                <a:extLst>
                  <a:ext uri="{FF2B5EF4-FFF2-40B4-BE49-F238E27FC236}">
                    <a16:creationId xmlns:a16="http://schemas.microsoft.com/office/drawing/2014/main" id="{386125EB-7872-5DBF-D54C-C037C9EE70A7}"/>
                  </a:ext>
                </a:extLst>
              </p:cNvPr>
              <p:cNvSpPr>
                <a:spLocks/>
              </p:cNvSpPr>
              <p:nvPr/>
            </p:nvSpPr>
            <p:spPr bwMode="auto">
              <a:xfrm>
                <a:off x="1722438" y="5116513"/>
                <a:ext cx="28575" cy="33337"/>
              </a:xfrm>
              <a:custGeom>
                <a:avLst/>
                <a:gdLst>
                  <a:gd name="T0" fmla="*/ 16 w 18"/>
                  <a:gd name="T1" fmla="*/ 0 h 21"/>
                  <a:gd name="T2" fmla="*/ 18 w 18"/>
                  <a:gd name="T3" fmla="*/ 3 h 21"/>
                  <a:gd name="T4" fmla="*/ 18 w 18"/>
                  <a:gd name="T5" fmla="*/ 10 h 21"/>
                  <a:gd name="T6" fmla="*/ 18 w 18"/>
                  <a:gd name="T7" fmla="*/ 16 h 21"/>
                  <a:gd name="T8" fmla="*/ 14 w 18"/>
                  <a:gd name="T9" fmla="*/ 21 h 21"/>
                  <a:gd name="T10" fmla="*/ 7 w 18"/>
                  <a:gd name="T11" fmla="*/ 21 h 21"/>
                  <a:gd name="T12" fmla="*/ 2 w 18"/>
                  <a:gd name="T13" fmla="*/ 16 h 21"/>
                  <a:gd name="T14" fmla="*/ 0 w 18"/>
                  <a:gd name="T15" fmla="*/ 14 h 21"/>
                  <a:gd name="T16" fmla="*/ 0 w 18"/>
                  <a:gd name="T17" fmla="*/ 12 h 21"/>
                  <a:gd name="T18" fmla="*/ 0 w 18"/>
                  <a:gd name="T19" fmla="*/ 10 h 21"/>
                  <a:gd name="T20" fmla="*/ 2 w 18"/>
                  <a:gd name="T21" fmla="*/ 5 h 21"/>
                  <a:gd name="T22" fmla="*/ 7 w 18"/>
                  <a:gd name="T23" fmla="*/ 3 h 21"/>
                  <a:gd name="T24" fmla="*/ 16 w 18"/>
                  <a:gd name="T25" fmla="*/ 0 h 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8"/>
                  <a:gd name="T40" fmla="*/ 0 h 21"/>
                  <a:gd name="T41" fmla="*/ 18 w 18"/>
                  <a:gd name="T42" fmla="*/ 21 h 2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8" h="21">
                    <a:moveTo>
                      <a:pt x="16" y="0"/>
                    </a:moveTo>
                    <a:lnTo>
                      <a:pt x="18" y="3"/>
                    </a:lnTo>
                    <a:lnTo>
                      <a:pt x="18" y="10"/>
                    </a:lnTo>
                    <a:lnTo>
                      <a:pt x="18" y="16"/>
                    </a:lnTo>
                    <a:lnTo>
                      <a:pt x="14" y="21"/>
                    </a:lnTo>
                    <a:lnTo>
                      <a:pt x="7" y="21"/>
                    </a:lnTo>
                    <a:lnTo>
                      <a:pt x="2" y="16"/>
                    </a:lnTo>
                    <a:lnTo>
                      <a:pt x="0" y="14"/>
                    </a:lnTo>
                    <a:lnTo>
                      <a:pt x="0" y="12"/>
                    </a:lnTo>
                    <a:lnTo>
                      <a:pt x="0" y="10"/>
                    </a:lnTo>
                    <a:lnTo>
                      <a:pt x="2" y="5"/>
                    </a:lnTo>
                    <a:lnTo>
                      <a:pt x="7" y="3"/>
                    </a:lnTo>
                    <a:lnTo>
                      <a:pt x="16" y="0"/>
                    </a:lnTo>
                    <a:close/>
                  </a:path>
                </a:pathLst>
              </a:custGeom>
              <a:grpFill/>
              <a:ln w="12700">
                <a:solidFill>
                  <a:schemeClr val="bg1"/>
                </a:solidFill>
                <a:round/>
                <a:headEnd/>
                <a:tailEnd/>
              </a:ln>
            </p:spPr>
            <p:txBody>
              <a:bodyPr/>
              <a:lstStyle/>
              <a:p>
                <a:pPr eaLnBrk="1" hangingPunct="1">
                  <a:defRPr/>
                </a:pPr>
                <a:endParaRPr lang="en-US"/>
              </a:p>
            </p:txBody>
          </p:sp>
          <p:sp>
            <p:nvSpPr>
              <p:cNvPr id="76" name="Freeform 172">
                <a:extLst>
                  <a:ext uri="{FF2B5EF4-FFF2-40B4-BE49-F238E27FC236}">
                    <a16:creationId xmlns:a16="http://schemas.microsoft.com/office/drawing/2014/main" id="{DD205C71-0348-A19F-E989-85BF488D08F5}"/>
                  </a:ext>
                </a:extLst>
              </p:cNvPr>
              <p:cNvSpPr>
                <a:spLocks/>
              </p:cNvSpPr>
              <p:nvPr/>
            </p:nvSpPr>
            <p:spPr bwMode="auto">
              <a:xfrm>
                <a:off x="1852613" y="5192713"/>
                <a:ext cx="242888" cy="282575"/>
              </a:xfrm>
              <a:custGeom>
                <a:avLst/>
                <a:gdLst>
                  <a:gd name="T0" fmla="*/ 32 w 153"/>
                  <a:gd name="T1" fmla="*/ 7 h 178"/>
                  <a:gd name="T2" fmla="*/ 30 w 153"/>
                  <a:gd name="T3" fmla="*/ 5 h 178"/>
                  <a:gd name="T4" fmla="*/ 27 w 153"/>
                  <a:gd name="T5" fmla="*/ 3 h 178"/>
                  <a:gd name="T6" fmla="*/ 23 w 153"/>
                  <a:gd name="T7" fmla="*/ 0 h 178"/>
                  <a:gd name="T8" fmla="*/ 18 w 153"/>
                  <a:gd name="T9" fmla="*/ 0 h 178"/>
                  <a:gd name="T10" fmla="*/ 16 w 153"/>
                  <a:gd name="T11" fmla="*/ 5 h 178"/>
                  <a:gd name="T12" fmla="*/ 18 w 153"/>
                  <a:gd name="T13" fmla="*/ 12 h 178"/>
                  <a:gd name="T14" fmla="*/ 21 w 153"/>
                  <a:gd name="T15" fmla="*/ 21 h 178"/>
                  <a:gd name="T16" fmla="*/ 23 w 153"/>
                  <a:gd name="T17" fmla="*/ 28 h 178"/>
                  <a:gd name="T18" fmla="*/ 25 w 153"/>
                  <a:gd name="T19" fmla="*/ 34 h 178"/>
                  <a:gd name="T20" fmla="*/ 25 w 153"/>
                  <a:gd name="T21" fmla="*/ 41 h 178"/>
                  <a:gd name="T22" fmla="*/ 25 w 153"/>
                  <a:gd name="T23" fmla="*/ 48 h 178"/>
                  <a:gd name="T24" fmla="*/ 21 w 153"/>
                  <a:gd name="T25" fmla="*/ 53 h 178"/>
                  <a:gd name="T26" fmla="*/ 14 w 153"/>
                  <a:gd name="T27" fmla="*/ 57 h 178"/>
                  <a:gd name="T28" fmla="*/ 5 w 153"/>
                  <a:gd name="T29" fmla="*/ 64 h 178"/>
                  <a:gd name="T30" fmla="*/ 0 w 153"/>
                  <a:gd name="T31" fmla="*/ 71 h 178"/>
                  <a:gd name="T32" fmla="*/ 2 w 153"/>
                  <a:gd name="T33" fmla="*/ 82 h 178"/>
                  <a:gd name="T34" fmla="*/ 7 w 153"/>
                  <a:gd name="T35" fmla="*/ 94 h 178"/>
                  <a:gd name="T36" fmla="*/ 11 w 153"/>
                  <a:gd name="T37" fmla="*/ 103 h 178"/>
                  <a:gd name="T38" fmla="*/ 14 w 153"/>
                  <a:gd name="T39" fmla="*/ 112 h 178"/>
                  <a:gd name="T40" fmla="*/ 14 w 153"/>
                  <a:gd name="T41" fmla="*/ 121 h 178"/>
                  <a:gd name="T42" fmla="*/ 14 w 153"/>
                  <a:gd name="T43" fmla="*/ 135 h 178"/>
                  <a:gd name="T44" fmla="*/ 16 w 153"/>
                  <a:gd name="T45" fmla="*/ 148 h 178"/>
                  <a:gd name="T46" fmla="*/ 23 w 153"/>
                  <a:gd name="T47" fmla="*/ 164 h 178"/>
                  <a:gd name="T48" fmla="*/ 32 w 153"/>
                  <a:gd name="T49" fmla="*/ 173 h 178"/>
                  <a:gd name="T50" fmla="*/ 43 w 153"/>
                  <a:gd name="T51" fmla="*/ 178 h 178"/>
                  <a:gd name="T52" fmla="*/ 52 w 153"/>
                  <a:gd name="T53" fmla="*/ 178 h 178"/>
                  <a:gd name="T54" fmla="*/ 59 w 153"/>
                  <a:gd name="T55" fmla="*/ 173 h 178"/>
                  <a:gd name="T56" fmla="*/ 64 w 153"/>
                  <a:gd name="T57" fmla="*/ 164 h 178"/>
                  <a:gd name="T58" fmla="*/ 68 w 153"/>
                  <a:gd name="T59" fmla="*/ 155 h 178"/>
                  <a:gd name="T60" fmla="*/ 73 w 153"/>
                  <a:gd name="T61" fmla="*/ 148 h 178"/>
                  <a:gd name="T62" fmla="*/ 78 w 153"/>
                  <a:gd name="T63" fmla="*/ 144 h 178"/>
                  <a:gd name="T64" fmla="*/ 89 w 153"/>
                  <a:gd name="T65" fmla="*/ 141 h 178"/>
                  <a:gd name="T66" fmla="*/ 105 w 153"/>
                  <a:gd name="T67" fmla="*/ 139 h 178"/>
                  <a:gd name="T68" fmla="*/ 121 w 153"/>
                  <a:gd name="T69" fmla="*/ 132 h 178"/>
                  <a:gd name="T70" fmla="*/ 135 w 153"/>
                  <a:gd name="T71" fmla="*/ 128 h 178"/>
                  <a:gd name="T72" fmla="*/ 141 w 153"/>
                  <a:gd name="T73" fmla="*/ 121 h 178"/>
                  <a:gd name="T74" fmla="*/ 148 w 153"/>
                  <a:gd name="T75" fmla="*/ 116 h 178"/>
                  <a:gd name="T76" fmla="*/ 153 w 153"/>
                  <a:gd name="T77" fmla="*/ 110 h 178"/>
                  <a:gd name="T78" fmla="*/ 153 w 153"/>
                  <a:gd name="T79" fmla="*/ 103 h 178"/>
                  <a:gd name="T80" fmla="*/ 144 w 153"/>
                  <a:gd name="T81" fmla="*/ 94 h 178"/>
                  <a:gd name="T82" fmla="*/ 132 w 153"/>
                  <a:gd name="T83" fmla="*/ 85 h 178"/>
                  <a:gd name="T84" fmla="*/ 128 w 153"/>
                  <a:gd name="T85" fmla="*/ 78 h 178"/>
                  <a:gd name="T86" fmla="*/ 125 w 153"/>
                  <a:gd name="T87" fmla="*/ 71 h 178"/>
                  <a:gd name="T88" fmla="*/ 123 w 153"/>
                  <a:gd name="T89" fmla="*/ 62 h 178"/>
                  <a:gd name="T90" fmla="*/ 119 w 153"/>
                  <a:gd name="T91" fmla="*/ 50 h 178"/>
                  <a:gd name="T92" fmla="*/ 107 w 153"/>
                  <a:gd name="T93" fmla="*/ 39 h 178"/>
                  <a:gd name="T94" fmla="*/ 94 w 153"/>
                  <a:gd name="T95" fmla="*/ 28 h 178"/>
                  <a:gd name="T96" fmla="*/ 75 w 153"/>
                  <a:gd name="T97" fmla="*/ 23 h 178"/>
                  <a:gd name="T98" fmla="*/ 59 w 153"/>
                  <a:gd name="T99" fmla="*/ 21 h 178"/>
                  <a:gd name="T100" fmla="*/ 48 w 153"/>
                  <a:gd name="T101" fmla="*/ 16 h 178"/>
                  <a:gd name="T102" fmla="*/ 39 w 153"/>
                  <a:gd name="T103" fmla="*/ 12 h 178"/>
                  <a:gd name="T104" fmla="*/ 32 w 153"/>
                  <a:gd name="T105" fmla="*/ 7 h 17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53"/>
                  <a:gd name="T160" fmla="*/ 0 h 178"/>
                  <a:gd name="T161" fmla="*/ 153 w 153"/>
                  <a:gd name="T162" fmla="*/ 178 h 178"/>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53" h="178">
                    <a:moveTo>
                      <a:pt x="32" y="7"/>
                    </a:moveTo>
                    <a:lnTo>
                      <a:pt x="30" y="5"/>
                    </a:lnTo>
                    <a:lnTo>
                      <a:pt x="27" y="3"/>
                    </a:lnTo>
                    <a:lnTo>
                      <a:pt x="23" y="0"/>
                    </a:lnTo>
                    <a:lnTo>
                      <a:pt x="18" y="0"/>
                    </a:lnTo>
                    <a:lnTo>
                      <a:pt x="16" y="5"/>
                    </a:lnTo>
                    <a:lnTo>
                      <a:pt x="18" y="12"/>
                    </a:lnTo>
                    <a:lnTo>
                      <a:pt x="21" y="21"/>
                    </a:lnTo>
                    <a:lnTo>
                      <a:pt x="23" y="28"/>
                    </a:lnTo>
                    <a:lnTo>
                      <a:pt x="25" y="34"/>
                    </a:lnTo>
                    <a:lnTo>
                      <a:pt x="25" y="41"/>
                    </a:lnTo>
                    <a:lnTo>
                      <a:pt x="25" y="48"/>
                    </a:lnTo>
                    <a:lnTo>
                      <a:pt x="21" y="53"/>
                    </a:lnTo>
                    <a:lnTo>
                      <a:pt x="14" y="57"/>
                    </a:lnTo>
                    <a:lnTo>
                      <a:pt x="5" y="64"/>
                    </a:lnTo>
                    <a:lnTo>
                      <a:pt x="0" y="71"/>
                    </a:lnTo>
                    <a:lnTo>
                      <a:pt x="2" y="82"/>
                    </a:lnTo>
                    <a:lnTo>
                      <a:pt x="7" y="94"/>
                    </a:lnTo>
                    <a:lnTo>
                      <a:pt x="11" y="103"/>
                    </a:lnTo>
                    <a:lnTo>
                      <a:pt x="14" y="112"/>
                    </a:lnTo>
                    <a:lnTo>
                      <a:pt x="14" y="121"/>
                    </a:lnTo>
                    <a:lnTo>
                      <a:pt x="14" y="135"/>
                    </a:lnTo>
                    <a:lnTo>
                      <a:pt x="16" y="148"/>
                    </a:lnTo>
                    <a:lnTo>
                      <a:pt x="23" y="164"/>
                    </a:lnTo>
                    <a:lnTo>
                      <a:pt x="32" y="173"/>
                    </a:lnTo>
                    <a:lnTo>
                      <a:pt x="43" y="178"/>
                    </a:lnTo>
                    <a:lnTo>
                      <a:pt x="52" y="178"/>
                    </a:lnTo>
                    <a:lnTo>
                      <a:pt x="59" y="173"/>
                    </a:lnTo>
                    <a:lnTo>
                      <a:pt x="64" y="164"/>
                    </a:lnTo>
                    <a:lnTo>
                      <a:pt x="68" y="155"/>
                    </a:lnTo>
                    <a:lnTo>
                      <a:pt x="73" y="148"/>
                    </a:lnTo>
                    <a:lnTo>
                      <a:pt x="78" y="144"/>
                    </a:lnTo>
                    <a:lnTo>
                      <a:pt x="89" y="141"/>
                    </a:lnTo>
                    <a:lnTo>
                      <a:pt x="105" y="139"/>
                    </a:lnTo>
                    <a:lnTo>
                      <a:pt x="121" y="132"/>
                    </a:lnTo>
                    <a:lnTo>
                      <a:pt x="135" y="128"/>
                    </a:lnTo>
                    <a:lnTo>
                      <a:pt x="141" y="121"/>
                    </a:lnTo>
                    <a:lnTo>
                      <a:pt x="148" y="116"/>
                    </a:lnTo>
                    <a:lnTo>
                      <a:pt x="153" y="110"/>
                    </a:lnTo>
                    <a:lnTo>
                      <a:pt x="153" y="103"/>
                    </a:lnTo>
                    <a:lnTo>
                      <a:pt x="144" y="94"/>
                    </a:lnTo>
                    <a:lnTo>
                      <a:pt x="132" y="85"/>
                    </a:lnTo>
                    <a:lnTo>
                      <a:pt x="128" y="78"/>
                    </a:lnTo>
                    <a:lnTo>
                      <a:pt x="125" y="71"/>
                    </a:lnTo>
                    <a:lnTo>
                      <a:pt x="123" y="62"/>
                    </a:lnTo>
                    <a:lnTo>
                      <a:pt x="119" y="50"/>
                    </a:lnTo>
                    <a:lnTo>
                      <a:pt x="107" y="39"/>
                    </a:lnTo>
                    <a:lnTo>
                      <a:pt x="94" y="28"/>
                    </a:lnTo>
                    <a:lnTo>
                      <a:pt x="75" y="23"/>
                    </a:lnTo>
                    <a:lnTo>
                      <a:pt x="59" y="21"/>
                    </a:lnTo>
                    <a:lnTo>
                      <a:pt x="48" y="16"/>
                    </a:lnTo>
                    <a:lnTo>
                      <a:pt x="39" y="12"/>
                    </a:lnTo>
                    <a:lnTo>
                      <a:pt x="32" y="7"/>
                    </a:lnTo>
                    <a:close/>
                  </a:path>
                </a:pathLst>
              </a:custGeom>
              <a:grpFill/>
              <a:ln w="12700">
                <a:solidFill>
                  <a:schemeClr val="bg1"/>
                </a:solidFill>
                <a:round/>
                <a:headEnd/>
                <a:tailEnd/>
              </a:ln>
            </p:spPr>
            <p:txBody>
              <a:bodyPr/>
              <a:lstStyle/>
              <a:p>
                <a:pPr eaLnBrk="1" hangingPunct="1">
                  <a:defRPr/>
                </a:pPr>
                <a:endParaRPr lang="en-US"/>
              </a:p>
            </p:txBody>
          </p:sp>
        </p:grpSp>
        <p:cxnSp>
          <p:nvCxnSpPr>
            <p:cNvPr id="77" name="Straight Connector 76">
              <a:extLst>
                <a:ext uri="{FF2B5EF4-FFF2-40B4-BE49-F238E27FC236}">
                  <a16:creationId xmlns:a16="http://schemas.microsoft.com/office/drawing/2014/main" id="{6B51F956-77D4-134E-4A8B-C8CE74659B1F}"/>
                </a:ext>
              </a:extLst>
            </p:cNvPr>
            <p:cNvCxnSpPr>
              <a:endCxn id="34" idx="6"/>
            </p:cNvCxnSpPr>
            <p:nvPr/>
          </p:nvCxnSpPr>
          <p:spPr>
            <a:xfrm flipH="1" flipV="1">
              <a:off x="6737350" y="3738563"/>
              <a:ext cx="25400" cy="9525"/>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A027FC9-D453-97D5-9D24-78B73D5E5CFD}"/>
                </a:ext>
              </a:extLst>
            </p:cNvPr>
            <p:cNvCxnSpPr>
              <a:stCxn id="33" idx="22"/>
              <a:endCxn id="35" idx="2"/>
            </p:cNvCxnSpPr>
            <p:nvPr/>
          </p:nvCxnSpPr>
          <p:spPr>
            <a:xfrm>
              <a:off x="6245225" y="4060825"/>
              <a:ext cx="31750" cy="6350"/>
            </a:xfrm>
            <a:prstGeom prst="line">
              <a:avLst/>
            </a:prstGeom>
            <a:grpFill/>
            <a:ln w="12700">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80" name="Footer Placeholder 4">
            <a:extLst>
              <a:ext uri="{FF2B5EF4-FFF2-40B4-BE49-F238E27FC236}">
                <a16:creationId xmlns:a16="http://schemas.microsoft.com/office/drawing/2014/main" id="{F4D83794-86A0-0240-5188-31FE1679A551}"/>
              </a:ext>
            </a:extLst>
          </p:cNvPr>
          <p:cNvSpPr txBox="1">
            <a:spLocks noChangeArrowheads="1"/>
          </p:cNvSpPr>
          <p:nvPr/>
        </p:nvSpPr>
        <p:spPr bwMode="auto">
          <a:xfrm>
            <a:off x="7327972" y="1907157"/>
            <a:ext cx="3883796"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buFont typeface="Wingdings" panose="05000000000000000000" pitchFamily="2" charset="2"/>
              <a:buChar char="§"/>
              <a:defRPr sz="2600">
                <a:solidFill>
                  <a:schemeClr val="tx1"/>
                </a:solidFill>
                <a:latin typeface="Calibri" panose="020F0502020204030204" pitchFamily="34" charset="0"/>
              </a:defRPr>
            </a:lvl1pPr>
            <a:lvl2pPr indent="-285750">
              <a:buFont typeface="Arial" panose="020B0604020202020204" pitchFamily="34" charset="0"/>
              <a:buChar char="•"/>
              <a:defRPr sz="2400">
                <a:solidFill>
                  <a:schemeClr val="tx1"/>
                </a:solidFill>
                <a:latin typeface="Calibri" panose="020F0502020204030204" pitchFamily="34" charset="0"/>
              </a:defRPr>
            </a:lvl2pPr>
            <a:lvl3pPr indent="-228600">
              <a:buFont typeface="Calibri" panose="020F0502020204030204" pitchFamily="34" charset="0"/>
              <a:buChar char="–"/>
              <a:defRPr sz="2000">
                <a:solidFill>
                  <a:schemeClr val="tx1"/>
                </a:solidFill>
                <a:latin typeface="Calibri" panose="020F0502020204030204" pitchFamily="34" charset="0"/>
              </a:defRPr>
            </a:lvl3pPr>
            <a:lvl4pPr indent="-228600">
              <a:buFont typeface="Courier New" panose="02070309020205020404" pitchFamily="49" charset="0"/>
              <a:buChar char="o"/>
              <a:defRPr sz="2000">
                <a:solidFill>
                  <a:schemeClr val="tx1"/>
                </a:solidFill>
                <a:latin typeface="Calibri" panose="020F0502020204030204" pitchFamily="34" charset="0"/>
              </a:defRPr>
            </a:lvl4pPr>
            <a:lvl5pPr indent="-228600">
              <a:buFont typeface="Arial" panose="020B0604020202020204" pitchFamily="34" charset="0"/>
              <a:buChar char="»"/>
              <a:defRPr sz="2000">
                <a:solidFill>
                  <a:schemeClr val="tx1"/>
                </a:solidFill>
                <a:latin typeface="Calibri" panose="020F0502020204030204" pitchFamily="34" charset="0"/>
              </a:defRPr>
            </a:lvl5pPr>
            <a:lvl6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6pPr>
            <a:lvl7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7pPr>
            <a:lvl8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8pPr>
            <a:lvl9pPr indent="-228600" fontAlgn="base">
              <a:spcBef>
                <a:spcPct val="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FontTx/>
              <a:buNone/>
            </a:pPr>
            <a:r>
              <a:rPr lang="en-US" altLang="en-US" sz="3200" b="1" dirty="0">
                <a:solidFill>
                  <a:srgbClr val="00205B"/>
                </a:solidFill>
              </a:rPr>
              <a:t>OUR NETWORK</a:t>
            </a:r>
          </a:p>
        </p:txBody>
      </p:sp>
    </p:spTree>
    <p:extLst>
      <p:ext uri="{BB962C8B-B14F-4D97-AF65-F5344CB8AC3E}">
        <p14:creationId xmlns:p14="http://schemas.microsoft.com/office/powerpoint/2010/main" val="348505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F727E-814C-C893-790F-3F59B1878F8C}"/>
              </a:ext>
            </a:extLst>
          </p:cNvPr>
          <p:cNvSpPr>
            <a:spLocks noGrp="1"/>
          </p:cNvSpPr>
          <p:nvPr>
            <p:ph type="title" idx="4294967295"/>
          </p:nvPr>
        </p:nvSpPr>
        <p:spPr>
          <a:xfrm>
            <a:off x="498607" y="273444"/>
            <a:ext cx="8491538" cy="1325563"/>
          </a:xfrm>
        </p:spPr>
        <p:txBody>
          <a:bodyPr/>
          <a:lstStyle/>
          <a:p>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Capture Your Memories – </a:t>
            </a:r>
            <a:b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rPr>
            </a:br>
            <a:r>
              <a:rPr lang="en-US" b="1" dirty="0">
                <a:solidFill>
                  <a:srgbClr val="00205B"/>
                </a:solidFill>
                <a:latin typeface="Calibri" panose="020F0502020204030204" pitchFamily="34" charset="0"/>
                <a:ea typeface="Calibri" panose="020F0502020204030204" pitchFamily="34" charset="0"/>
                <a:cs typeface="Calibri" panose="020F0502020204030204" pitchFamily="34" charset="0"/>
              </a:rPr>
              <a:t>Clip and Share</a:t>
            </a:r>
          </a:p>
        </p:txBody>
      </p:sp>
      <p:sp>
        <p:nvSpPr>
          <p:cNvPr id="3" name="Content Placeholder 2">
            <a:extLst>
              <a:ext uri="{FF2B5EF4-FFF2-40B4-BE49-F238E27FC236}">
                <a16:creationId xmlns:a16="http://schemas.microsoft.com/office/drawing/2014/main" id="{D9D6FB79-6607-B48E-FFC6-88C810DA4D23}"/>
              </a:ext>
            </a:extLst>
          </p:cNvPr>
          <p:cNvSpPr>
            <a:spLocks noGrp="1"/>
          </p:cNvSpPr>
          <p:nvPr>
            <p:ph idx="4294967295"/>
          </p:nvPr>
        </p:nvSpPr>
        <p:spPr>
          <a:xfrm>
            <a:off x="4454525" y="5589588"/>
            <a:ext cx="7737475" cy="530225"/>
          </a:xfrm>
        </p:spPr>
        <p:txBody>
          <a:bodyPr>
            <a:normAutofit/>
          </a:bodyPr>
          <a:lstStyle/>
          <a:p>
            <a:pPr marL="0" indent="0">
              <a:buNone/>
            </a:pPr>
            <a:r>
              <a:rPr lang="en-US" sz="2400" b="1" dirty="0">
                <a:solidFill>
                  <a:srgbClr val="00205B"/>
                </a:solidFill>
                <a:latin typeface="Calibri" panose="020F0502020204030204" pitchFamily="34" charset="0"/>
                <a:ea typeface="Calibri" panose="020F0502020204030204" pitchFamily="34" charset="0"/>
                <a:cs typeface="Calibri" panose="020F0502020204030204" pitchFamily="34" charset="0"/>
              </a:rPr>
              <a:t>Allowing fans to capture and share their favorite moments</a:t>
            </a:r>
          </a:p>
        </p:txBody>
      </p:sp>
      <p:pic>
        <p:nvPicPr>
          <p:cNvPr id="4" name="Picture 3" descr="A blue and red logo with white text  Description automatically generated">
            <a:extLst>
              <a:ext uri="{FF2B5EF4-FFF2-40B4-BE49-F238E27FC236}">
                <a16:creationId xmlns:a16="http://schemas.microsoft.com/office/drawing/2014/main" id="{CA2A956B-FFEE-D40B-0A66-3649CD109636}"/>
              </a:ext>
            </a:extLst>
          </p:cNvPr>
          <p:cNvPicPr>
            <a:picLocks noChangeAspect="1"/>
          </p:cNvPicPr>
          <p:nvPr/>
        </p:nvPicPr>
        <p:blipFill>
          <a:blip r:embed="rId3"/>
          <a:stretch>
            <a:fillRect/>
          </a:stretch>
        </p:blipFill>
        <p:spPr>
          <a:xfrm>
            <a:off x="10873362" y="193128"/>
            <a:ext cx="933132" cy="1090117"/>
          </a:xfrm>
          <a:prstGeom prst="rect">
            <a:avLst/>
          </a:prstGeom>
        </p:spPr>
      </p:pic>
      <p:pic>
        <p:nvPicPr>
          <p:cNvPr id="12" name="Picture 11" descr="A screenshot of a video player  Description automatically generated">
            <a:extLst>
              <a:ext uri="{FF2B5EF4-FFF2-40B4-BE49-F238E27FC236}">
                <a16:creationId xmlns:a16="http://schemas.microsoft.com/office/drawing/2014/main" id="{2A05DC7A-2C51-5017-1CA1-356DF0B806EE}"/>
              </a:ext>
            </a:extLst>
          </p:cNvPr>
          <p:cNvPicPr>
            <a:picLocks noChangeAspect="1"/>
          </p:cNvPicPr>
          <p:nvPr/>
        </p:nvPicPr>
        <p:blipFill>
          <a:blip r:embed="rId4"/>
          <a:stretch>
            <a:fillRect/>
          </a:stretch>
        </p:blipFill>
        <p:spPr>
          <a:xfrm>
            <a:off x="1481665" y="1926936"/>
            <a:ext cx="2054013" cy="3994838"/>
          </a:xfrm>
          <a:prstGeom prst="rect">
            <a:avLst/>
          </a:prstGeom>
        </p:spPr>
      </p:pic>
      <p:grpSp>
        <p:nvGrpSpPr>
          <p:cNvPr id="17" name="Group 16">
            <a:extLst>
              <a:ext uri="{FF2B5EF4-FFF2-40B4-BE49-F238E27FC236}">
                <a16:creationId xmlns:a16="http://schemas.microsoft.com/office/drawing/2014/main" id="{D3A55A46-B509-EB90-3205-8BB5CE6CBF0B}"/>
              </a:ext>
            </a:extLst>
          </p:cNvPr>
          <p:cNvGrpSpPr/>
          <p:nvPr/>
        </p:nvGrpSpPr>
        <p:grpSpPr>
          <a:xfrm>
            <a:off x="4744376" y="1397232"/>
            <a:ext cx="5965959" cy="4063536"/>
            <a:chOff x="4752844" y="1272400"/>
            <a:chExt cx="7029811" cy="4788146"/>
          </a:xfrm>
        </p:grpSpPr>
        <p:pic>
          <p:nvPicPr>
            <p:cNvPr id="14" name="Picture 13" descr="A screenshot of a video game  Description automatically generated">
              <a:extLst>
                <a:ext uri="{FF2B5EF4-FFF2-40B4-BE49-F238E27FC236}">
                  <a16:creationId xmlns:a16="http://schemas.microsoft.com/office/drawing/2014/main" id="{385E50A7-AC0A-43E6-3D92-4C817E6736FF}"/>
                </a:ext>
              </a:extLst>
            </p:cNvPr>
            <p:cNvPicPr>
              <a:picLocks noChangeAspect="1"/>
            </p:cNvPicPr>
            <p:nvPr/>
          </p:nvPicPr>
          <p:blipFill>
            <a:blip r:embed="rId5"/>
            <a:stretch>
              <a:fillRect/>
            </a:stretch>
          </p:blipFill>
          <p:spPr>
            <a:xfrm>
              <a:off x="5279132" y="1768545"/>
              <a:ext cx="5752381" cy="3657143"/>
            </a:xfrm>
            <a:prstGeom prst="rect">
              <a:avLst/>
            </a:prstGeom>
          </p:spPr>
        </p:pic>
        <p:pic>
          <p:nvPicPr>
            <p:cNvPr id="16" name="Picture 15" descr="A black computer with a black screen  Description automatically generated">
              <a:extLst>
                <a:ext uri="{FF2B5EF4-FFF2-40B4-BE49-F238E27FC236}">
                  <a16:creationId xmlns:a16="http://schemas.microsoft.com/office/drawing/2014/main" id="{DC704C68-FC72-4206-9206-7026490776BD}"/>
                </a:ext>
              </a:extLst>
            </p:cNvPr>
            <p:cNvPicPr>
              <a:picLocks noChangeAspect="1"/>
            </p:cNvPicPr>
            <p:nvPr/>
          </p:nvPicPr>
          <p:blipFill>
            <a:blip r:embed="rId6"/>
            <a:stretch>
              <a:fillRect/>
            </a:stretch>
          </p:blipFill>
          <p:spPr>
            <a:xfrm>
              <a:off x="4752844" y="1272400"/>
              <a:ext cx="7029811" cy="4788146"/>
            </a:xfrm>
            <a:prstGeom prst="rect">
              <a:avLst/>
            </a:prstGeom>
          </p:spPr>
        </p:pic>
      </p:grpSp>
    </p:spTree>
    <p:extLst>
      <p:ext uri="{BB962C8B-B14F-4D97-AF65-F5344CB8AC3E}">
        <p14:creationId xmlns:p14="http://schemas.microsoft.com/office/powerpoint/2010/main" val="2061034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91EC4-5296-4B66-51ED-EB893F832EB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7A1B04F-D385-3F17-D3AF-8593ECEE36C6}"/>
              </a:ext>
            </a:extLst>
          </p:cNvPr>
          <p:cNvSpPr>
            <a:spLocks noGrp="1"/>
          </p:cNvSpPr>
          <p:nvPr>
            <p:ph type="title"/>
          </p:nvPr>
        </p:nvSpPr>
        <p:spPr/>
        <p:txBody>
          <a:bodyPr>
            <a:normAutofit/>
          </a:bodyPr>
          <a:lstStyle/>
          <a:p>
            <a:r>
              <a:rPr lang="en-US" dirty="0"/>
              <a:t>NFHS Authenticating Mark</a:t>
            </a:r>
          </a:p>
        </p:txBody>
      </p:sp>
      <p:sp>
        <p:nvSpPr>
          <p:cNvPr id="8" name="Content Placeholder 4">
            <a:extLst>
              <a:ext uri="{FF2B5EF4-FFF2-40B4-BE49-F238E27FC236}">
                <a16:creationId xmlns:a16="http://schemas.microsoft.com/office/drawing/2014/main" id="{0B4BBE17-29C5-E595-CADD-AA4F8357A227}"/>
              </a:ext>
            </a:extLst>
          </p:cNvPr>
          <p:cNvSpPr>
            <a:spLocks noGrp="1"/>
          </p:cNvSpPr>
          <p:nvPr>
            <p:ph idx="1"/>
          </p:nvPr>
        </p:nvSpPr>
        <p:spPr>
          <a:xfrm>
            <a:off x="838200" y="1511656"/>
            <a:ext cx="5633852" cy="4351338"/>
          </a:xfrm>
        </p:spPr>
        <p:txBody>
          <a:bodyPr>
            <a:normAutofit lnSpcReduction="10000"/>
          </a:bodyPr>
          <a:lstStyle/>
          <a:p>
            <a:pPr marL="0" indent="0">
              <a:buNone/>
            </a:pPr>
            <a:r>
              <a:rPr lang="en-US" b="1" dirty="0"/>
              <a:t>Requirement</a:t>
            </a:r>
            <a:endParaRPr lang="en-US" dirty="0"/>
          </a:p>
          <a:p>
            <a:pPr lvl="0"/>
            <a:r>
              <a:rPr lang="en-US" dirty="0"/>
              <a:t>All balls used in NFHS interscholastic competition must display the NFHS Authenticating Mark.</a:t>
            </a:r>
          </a:p>
          <a:p>
            <a:pPr marL="0" indent="0">
              <a:buNone/>
            </a:pPr>
            <a:r>
              <a:rPr lang="en-US" b="1" dirty="0"/>
              <a:t>Purpose</a:t>
            </a:r>
            <a:endParaRPr lang="en-US" dirty="0"/>
          </a:p>
          <a:p>
            <a:pPr lvl="0"/>
            <a:r>
              <a:rPr lang="en-US" dirty="0"/>
              <a:t>Confirms equipment meets NFHS performance standards</a:t>
            </a:r>
          </a:p>
          <a:p>
            <a:pPr lvl="0"/>
            <a:r>
              <a:rPr lang="en-US" dirty="0"/>
              <a:t>Ensures consistency and fairness in competition</a:t>
            </a:r>
          </a:p>
        </p:txBody>
      </p:sp>
      <p:pic>
        <p:nvPicPr>
          <p:cNvPr id="4" name="Picture 3">
            <a:extLst>
              <a:ext uri="{FF2B5EF4-FFF2-40B4-BE49-F238E27FC236}">
                <a16:creationId xmlns:a16="http://schemas.microsoft.com/office/drawing/2014/main" id="{BD046987-0914-6E3E-9AF1-D1E9CA9D6D40}"/>
              </a:ext>
            </a:extLst>
          </p:cNvPr>
          <p:cNvPicPr>
            <a:picLocks noChangeAspect="1"/>
          </p:cNvPicPr>
          <p:nvPr/>
        </p:nvPicPr>
        <p:blipFill>
          <a:blip r:embed="rId2"/>
          <a:stretch>
            <a:fillRect/>
          </a:stretch>
        </p:blipFill>
        <p:spPr>
          <a:xfrm>
            <a:off x="7071611" y="1816997"/>
            <a:ext cx="4075776" cy="3740656"/>
          </a:xfrm>
          <a:prstGeom prst="rect">
            <a:avLst/>
          </a:prstGeom>
        </p:spPr>
      </p:pic>
    </p:spTree>
    <p:extLst>
      <p:ext uri="{BB962C8B-B14F-4D97-AF65-F5344CB8AC3E}">
        <p14:creationId xmlns:p14="http://schemas.microsoft.com/office/powerpoint/2010/main" val="3420966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A64E4-6AF7-B2CA-299C-0F4425E3A1D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AD6FF2B-77C8-F822-97CA-FEB4E662591B}"/>
              </a:ext>
            </a:extLst>
          </p:cNvPr>
          <p:cNvPicPr>
            <a:picLocks noChangeAspect="1"/>
          </p:cNvPicPr>
          <p:nvPr/>
        </p:nvPicPr>
        <p:blipFill>
          <a:blip r:embed="rId3"/>
          <a:stretch>
            <a:fillRect/>
          </a:stretch>
        </p:blipFill>
        <p:spPr>
          <a:xfrm>
            <a:off x="6684309" y="1816995"/>
            <a:ext cx="4460671" cy="3801483"/>
          </a:xfrm>
          <a:prstGeom prst="rect">
            <a:avLst/>
          </a:prstGeom>
        </p:spPr>
      </p:pic>
      <p:sp>
        <p:nvSpPr>
          <p:cNvPr id="6" name="Content Placeholder 4">
            <a:extLst>
              <a:ext uri="{FF2B5EF4-FFF2-40B4-BE49-F238E27FC236}">
                <a16:creationId xmlns:a16="http://schemas.microsoft.com/office/drawing/2014/main" id="{2F38E4B9-363D-E94D-16E3-E7656B8D883E}"/>
              </a:ext>
            </a:extLst>
          </p:cNvPr>
          <p:cNvSpPr txBox="1">
            <a:spLocks/>
          </p:cNvSpPr>
          <p:nvPr/>
        </p:nvSpPr>
        <p:spPr>
          <a:xfrm>
            <a:off x="6096000" y="1816998"/>
            <a:ext cx="482072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EA1F45"/>
              </a:buClr>
              <a:buSzTx/>
              <a:buFont typeface="Arial" panose="020B0604020202020204" pitchFamily="34" charset="0"/>
              <a:buChar char="•"/>
              <a:tabLst/>
              <a:defRPr/>
            </a:pPr>
            <a:endParaRPr kumimoji="0" lang="en-US" sz="2800" b="0" i="1"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sp>
        <p:nvSpPr>
          <p:cNvPr id="11" name="Title 1">
            <a:extLst>
              <a:ext uri="{FF2B5EF4-FFF2-40B4-BE49-F238E27FC236}">
                <a16:creationId xmlns:a16="http://schemas.microsoft.com/office/drawing/2014/main" id="{89F3A8CB-C446-0FA8-61B0-33874791C368}"/>
              </a:ext>
            </a:extLst>
          </p:cNvPr>
          <p:cNvSpPr>
            <a:spLocks noGrp="1"/>
          </p:cNvSpPr>
          <p:nvPr>
            <p:ph type="title"/>
          </p:nvPr>
        </p:nvSpPr>
        <p:spPr>
          <a:xfrm>
            <a:off x="838200" y="365125"/>
            <a:ext cx="8491151" cy="1325563"/>
          </a:xfrm>
        </p:spPr>
        <p:txBody>
          <a:bodyPr/>
          <a:lstStyle/>
          <a:p>
            <a:r>
              <a:rPr lang="en-US" dirty="0"/>
              <a:t>4-4-3 Substitutions and </a:t>
            </a:r>
            <a:br>
              <a:rPr lang="en-US" dirty="0"/>
            </a:br>
            <a:r>
              <a:rPr lang="en-US" dirty="0"/>
              <a:t>Penalty Corners</a:t>
            </a:r>
          </a:p>
        </p:txBody>
      </p:sp>
      <p:sp>
        <p:nvSpPr>
          <p:cNvPr id="12" name="Content Placeholder 4">
            <a:extLst>
              <a:ext uri="{FF2B5EF4-FFF2-40B4-BE49-F238E27FC236}">
                <a16:creationId xmlns:a16="http://schemas.microsoft.com/office/drawing/2014/main" id="{F6E20861-087E-2327-7849-DA6ABCF31C77}"/>
              </a:ext>
            </a:extLst>
          </p:cNvPr>
          <p:cNvSpPr>
            <a:spLocks noGrp="1"/>
          </p:cNvSpPr>
          <p:nvPr>
            <p:ph idx="1"/>
          </p:nvPr>
        </p:nvSpPr>
        <p:spPr>
          <a:xfrm>
            <a:off x="838199" y="1816997"/>
            <a:ext cx="5620265" cy="4320191"/>
          </a:xfrm>
        </p:spPr>
        <p:txBody>
          <a:bodyPr>
            <a:normAutofit fontScale="85000" lnSpcReduction="20000"/>
          </a:bodyPr>
          <a:lstStyle/>
          <a:p>
            <a:pPr marL="0" indent="0">
              <a:buNone/>
            </a:pPr>
            <a:r>
              <a:rPr lang="en-US" b="1" dirty="0">
                <a:solidFill>
                  <a:schemeClr val="tx1"/>
                </a:solidFill>
              </a:rPr>
              <a:t>Exceptions - Substitutions are NOT permitted prior to a penalty corner, except when:</a:t>
            </a:r>
          </a:p>
          <a:p>
            <a:pPr lvl="0"/>
            <a:r>
              <a:rPr lang="en-US" dirty="0">
                <a:solidFill>
                  <a:schemeClr val="tx1"/>
                </a:solidFill>
              </a:rPr>
              <a:t>A goalkeeper is ill, injured, suspended or disqualified</a:t>
            </a:r>
          </a:p>
          <a:p>
            <a:pPr marL="0" indent="0">
              <a:buNone/>
            </a:pPr>
            <a:endParaRPr lang="en-US" b="1" dirty="0">
              <a:solidFill>
                <a:schemeClr val="tx1"/>
              </a:solidFill>
            </a:endParaRPr>
          </a:p>
          <a:p>
            <a:pPr marL="0" indent="0">
              <a:buNone/>
            </a:pPr>
            <a:r>
              <a:rPr lang="en-US" b="1" dirty="0">
                <a:solidFill>
                  <a:schemeClr val="tx1"/>
                </a:solidFill>
              </a:rPr>
              <a:t>If the goalkeeper is suspended or disqualified:</a:t>
            </a:r>
          </a:p>
          <a:p>
            <a:pPr lvl="0"/>
            <a:r>
              <a:rPr lang="en-US" dirty="0">
                <a:solidFill>
                  <a:schemeClr val="tx1"/>
                </a:solidFill>
              </a:rPr>
              <a:t>A properly equipped goalkeeper must enter.</a:t>
            </a:r>
          </a:p>
          <a:p>
            <a:pPr lvl="0"/>
            <a:r>
              <a:rPr lang="en-US" dirty="0">
                <a:solidFill>
                  <a:schemeClr val="tx1"/>
                </a:solidFill>
              </a:rPr>
              <a:t>Another field player must leave.</a:t>
            </a:r>
          </a:p>
          <a:p>
            <a:r>
              <a:rPr lang="en-US" dirty="0">
                <a:solidFill>
                  <a:schemeClr val="tx1"/>
                </a:solidFill>
              </a:rPr>
              <a:t>The team continues with one fewer player.</a:t>
            </a:r>
          </a:p>
        </p:txBody>
      </p:sp>
    </p:spTree>
    <p:extLst>
      <p:ext uri="{BB962C8B-B14F-4D97-AF65-F5344CB8AC3E}">
        <p14:creationId xmlns:p14="http://schemas.microsoft.com/office/powerpoint/2010/main" val="4294791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63E1-37C4-80E4-72C0-D528806922A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A6BB4194-61F8-DE4B-8922-B603426186C9}"/>
              </a:ext>
            </a:extLst>
          </p:cNvPr>
          <p:cNvPicPr>
            <a:picLocks noChangeAspect="1"/>
          </p:cNvPicPr>
          <p:nvPr/>
        </p:nvPicPr>
        <p:blipFill>
          <a:blip r:embed="rId3"/>
          <a:stretch>
            <a:fillRect/>
          </a:stretch>
        </p:blipFill>
        <p:spPr>
          <a:xfrm>
            <a:off x="6690118" y="1816996"/>
            <a:ext cx="4454862" cy="3801482"/>
          </a:xfrm>
          <a:prstGeom prst="rect">
            <a:avLst/>
          </a:prstGeom>
        </p:spPr>
      </p:pic>
      <p:sp>
        <p:nvSpPr>
          <p:cNvPr id="6" name="Content Placeholder 4">
            <a:extLst>
              <a:ext uri="{FF2B5EF4-FFF2-40B4-BE49-F238E27FC236}">
                <a16:creationId xmlns:a16="http://schemas.microsoft.com/office/drawing/2014/main" id="{CECF6C7D-30AF-E60B-272A-FB364B84BCAE}"/>
              </a:ext>
            </a:extLst>
          </p:cNvPr>
          <p:cNvSpPr txBox="1">
            <a:spLocks/>
          </p:cNvSpPr>
          <p:nvPr/>
        </p:nvSpPr>
        <p:spPr>
          <a:xfrm>
            <a:off x="6096000" y="1816998"/>
            <a:ext cx="482072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i="1" dirty="0">
              <a:solidFill>
                <a:srgbClr val="FF0000"/>
              </a:solidFill>
            </a:endParaRPr>
          </a:p>
        </p:txBody>
      </p:sp>
      <p:sp>
        <p:nvSpPr>
          <p:cNvPr id="11" name="Title 1">
            <a:extLst>
              <a:ext uri="{FF2B5EF4-FFF2-40B4-BE49-F238E27FC236}">
                <a16:creationId xmlns:a16="http://schemas.microsoft.com/office/drawing/2014/main" id="{A3BF8E51-37AE-9BCD-FF8B-00F29F1C6ABD}"/>
              </a:ext>
            </a:extLst>
          </p:cNvPr>
          <p:cNvSpPr>
            <a:spLocks noGrp="1"/>
          </p:cNvSpPr>
          <p:nvPr>
            <p:ph type="title"/>
          </p:nvPr>
        </p:nvSpPr>
        <p:spPr>
          <a:xfrm>
            <a:off x="838200" y="365125"/>
            <a:ext cx="8491151" cy="1325563"/>
          </a:xfrm>
        </p:spPr>
        <p:txBody>
          <a:bodyPr/>
          <a:lstStyle/>
          <a:p>
            <a:r>
              <a:rPr lang="en-US" dirty="0"/>
              <a:t>4-4-3 Purpose of the New Language</a:t>
            </a:r>
          </a:p>
        </p:txBody>
      </p:sp>
      <p:sp>
        <p:nvSpPr>
          <p:cNvPr id="12" name="Content Placeholder 4">
            <a:extLst>
              <a:ext uri="{FF2B5EF4-FFF2-40B4-BE49-F238E27FC236}">
                <a16:creationId xmlns:a16="http://schemas.microsoft.com/office/drawing/2014/main" id="{FC886D11-5B33-025D-869E-AAE87E1A270B}"/>
              </a:ext>
            </a:extLst>
          </p:cNvPr>
          <p:cNvSpPr>
            <a:spLocks noGrp="1"/>
          </p:cNvSpPr>
          <p:nvPr>
            <p:ph idx="1"/>
          </p:nvPr>
        </p:nvSpPr>
        <p:spPr>
          <a:xfrm>
            <a:off x="838199" y="1816997"/>
            <a:ext cx="5620265" cy="4320191"/>
          </a:xfrm>
        </p:spPr>
        <p:txBody>
          <a:bodyPr>
            <a:normAutofit fontScale="92500"/>
          </a:bodyPr>
          <a:lstStyle/>
          <a:p>
            <a:pPr marL="0" indent="0">
              <a:buNone/>
            </a:pPr>
            <a:r>
              <a:rPr lang="en-US" dirty="0">
                <a:solidFill>
                  <a:schemeClr val="tx1"/>
                </a:solidFill>
              </a:rPr>
              <a:t>The Rules Committee noted the new language: “Ensures a properly equipped goalkeeper is in place and at the same time preserves the integrity and continuity of the penalty corner procedure.”</a:t>
            </a:r>
          </a:p>
          <a:p>
            <a:pPr marL="0" indent="0">
              <a:buNone/>
            </a:pPr>
            <a:r>
              <a:rPr lang="en-US" b="1" dirty="0">
                <a:solidFill>
                  <a:schemeClr val="tx1"/>
                </a:solidFill>
              </a:rPr>
              <a:t>Key Emphasis:</a:t>
            </a:r>
          </a:p>
          <a:p>
            <a:pPr lvl="0"/>
            <a:r>
              <a:rPr lang="en-US" dirty="0">
                <a:solidFill>
                  <a:schemeClr val="tx1"/>
                </a:solidFill>
              </a:rPr>
              <a:t>Prevents tactical substitutions</a:t>
            </a:r>
          </a:p>
          <a:p>
            <a:pPr lvl="0"/>
            <a:r>
              <a:rPr lang="en-US" dirty="0">
                <a:solidFill>
                  <a:schemeClr val="tx1"/>
                </a:solidFill>
              </a:rPr>
              <a:t>Preserves flow of the penalty corner</a:t>
            </a:r>
          </a:p>
          <a:p>
            <a:r>
              <a:rPr lang="en-US" dirty="0">
                <a:solidFill>
                  <a:schemeClr val="tx1"/>
                </a:solidFill>
              </a:rPr>
              <a:t>Ensures safety and proper equipment.</a:t>
            </a:r>
          </a:p>
        </p:txBody>
      </p:sp>
    </p:spTree>
    <p:extLst>
      <p:ext uri="{BB962C8B-B14F-4D97-AF65-F5344CB8AC3E}">
        <p14:creationId xmlns:p14="http://schemas.microsoft.com/office/powerpoint/2010/main" val="4273904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3DEC6-4C48-B983-2E50-F78251583F6A}"/>
            </a:ext>
          </a:extLst>
        </p:cNvPr>
        <p:cNvGrpSpPr/>
        <p:nvPr/>
      </p:nvGrpSpPr>
      <p:grpSpPr>
        <a:xfrm>
          <a:off x="0" y="0"/>
          <a:ext cx="0" cy="0"/>
          <a:chOff x="0" y="0"/>
          <a:chExt cx="0" cy="0"/>
        </a:xfrm>
      </p:grpSpPr>
      <p:sp>
        <p:nvSpPr>
          <p:cNvPr id="6" name="Content Placeholder 4">
            <a:extLst>
              <a:ext uri="{FF2B5EF4-FFF2-40B4-BE49-F238E27FC236}">
                <a16:creationId xmlns:a16="http://schemas.microsoft.com/office/drawing/2014/main" id="{B6B253A8-6667-221B-3622-2A0E4548B9D9}"/>
              </a:ext>
            </a:extLst>
          </p:cNvPr>
          <p:cNvSpPr txBox="1">
            <a:spLocks/>
          </p:cNvSpPr>
          <p:nvPr/>
        </p:nvSpPr>
        <p:spPr>
          <a:xfrm>
            <a:off x="6096000" y="1816998"/>
            <a:ext cx="482072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EA1F45"/>
              </a:buClr>
              <a:buFont typeface="Arial" panose="020B0604020202020204" pitchFamily="34" charset="0"/>
              <a:buChar char="•"/>
              <a:defRPr sz="2800" kern="1200">
                <a:solidFill>
                  <a:schemeClr val="bg1">
                    <a:lumMod val="50000"/>
                  </a:schemeClr>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Clr>
                <a:srgbClr val="EA1F45"/>
              </a:buClr>
              <a:buFont typeface="Arial" panose="020B0604020202020204" pitchFamily="34" charset="0"/>
              <a:buChar char="•"/>
              <a:defRPr sz="2400" kern="1200">
                <a:solidFill>
                  <a:schemeClr val="bg1">
                    <a:lumMod val="50000"/>
                  </a:schemeClr>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Clr>
                <a:srgbClr val="EA1F45"/>
              </a:buClr>
              <a:buFont typeface="Arial" panose="020B0604020202020204" pitchFamily="34" charset="0"/>
              <a:buChar char="•"/>
              <a:defRPr sz="2000" kern="1200">
                <a:solidFill>
                  <a:schemeClr val="bg1">
                    <a:lumMod val="50000"/>
                  </a:schemeClr>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Clr>
                <a:srgbClr val="EA1F45"/>
              </a:buClr>
              <a:buFont typeface="Arial" panose="020B0604020202020204" pitchFamily="34" charset="0"/>
              <a:buChar char="•"/>
              <a:defRPr sz="1800" kern="1200">
                <a:solidFill>
                  <a:schemeClr val="bg1">
                    <a:lumMod val="50000"/>
                  </a:schemeClr>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i="1" dirty="0">
              <a:solidFill>
                <a:srgbClr val="FF0000"/>
              </a:solidFill>
            </a:endParaRPr>
          </a:p>
        </p:txBody>
      </p:sp>
      <p:sp>
        <p:nvSpPr>
          <p:cNvPr id="11" name="Title 1">
            <a:extLst>
              <a:ext uri="{FF2B5EF4-FFF2-40B4-BE49-F238E27FC236}">
                <a16:creationId xmlns:a16="http://schemas.microsoft.com/office/drawing/2014/main" id="{2B2D784B-7256-8D3E-1474-1B994BBEF641}"/>
              </a:ext>
            </a:extLst>
          </p:cNvPr>
          <p:cNvSpPr>
            <a:spLocks noGrp="1"/>
          </p:cNvSpPr>
          <p:nvPr>
            <p:ph type="title"/>
          </p:nvPr>
        </p:nvSpPr>
        <p:spPr>
          <a:xfrm>
            <a:off x="838200" y="365125"/>
            <a:ext cx="8491151" cy="1325563"/>
          </a:xfrm>
        </p:spPr>
        <p:txBody>
          <a:bodyPr/>
          <a:lstStyle/>
          <a:p>
            <a:r>
              <a:rPr lang="en-US" dirty="0"/>
              <a:t>10-3-3 Attacker Enters Circle Early – Who Goes Beyond?</a:t>
            </a:r>
          </a:p>
        </p:txBody>
      </p:sp>
      <p:sp>
        <p:nvSpPr>
          <p:cNvPr id="12" name="Content Placeholder 4">
            <a:extLst>
              <a:ext uri="{FF2B5EF4-FFF2-40B4-BE49-F238E27FC236}">
                <a16:creationId xmlns:a16="http://schemas.microsoft.com/office/drawing/2014/main" id="{A669F8DB-C225-8190-8F5E-4B24691C9D5D}"/>
              </a:ext>
            </a:extLst>
          </p:cNvPr>
          <p:cNvSpPr>
            <a:spLocks noGrp="1"/>
          </p:cNvSpPr>
          <p:nvPr>
            <p:ph idx="1"/>
          </p:nvPr>
        </p:nvSpPr>
        <p:spPr>
          <a:xfrm>
            <a:off x="838199" y="1816997"/>
            <a:ext cx="5623666" cy="4320191"/>
          </a:xfrm>
        </p:spPr>
        <p:txBody>
          <a:bodyPr>
            <a:normAutofit fontScale="77500" lnSpcReduction="20000"/>
          </a:bodyPr>
          <a:lstStyle/>
          <a:p>
            <a:pPr marL="0" indent="0">
              <a:buNone/>
            </a:pPr>
            <a:r>
              <a:rPr lang="en-US" b="1" dirty="0">
                <a:solidFill>
                  <a:schemeClr val="tx1"/>
                </a:solidFill>
              </a:rPr>
              <a:t>If an attacker enters the circle before the ball is played:</a:t>
            </a:r>
          </a:p>
          <a:p>
            <a:pPr lvl="0"/>
            <a:r>
              <a:rPr lang="en-US" dirty="0">
                <a:solidFill>
                  <a:schemeClr val="tx1"/>
                </a:solidFill>
              </a:rPr>
              <a:t>The </a:t>
            </a:r>
            <a:r>
              <a:rPr lang="en-US" b="1" dirty="0">
                <a:solidFill>
                  <a:schemeClr val="tx1"/>
                </a:solidFill>
              </a:rPr>
              <a:t>inserter</a:t>
            </a:r>
            <a:r>
              <a:rPr lang="en-US" dirty="0">
                <a:solidFill>
                  <a:schemeClr val="tx1"/>
                </a:solidFill>
              </a:rPr>
              <a:t> must go beyond the center line.</a:t>
            </a:r>
          </a:p>
          <a:p>
            <a:pPr marL="0" indent="0">
              <a:buNone/>
            </a:pPr>
            <a:r>
              <a:rPr lang="en-US" b="1" dirty="0">
                <a:solidFill>
                  <a:schemeClr val="tx1"/>
                </a:solidFill>
              </a:rPr>
              <a:t>Previously:</a:t>
            </a:r>
          </a:p>
          <a:p>
            <a:pPr lvl="0"/>
            <a:r>
              <a:rPr lang="en-US" dirty="0">
                <a:solidFill>
                  <a:schemeClr val="tx1"/>
                </a:solidFill>
              </a:rPr>
              <a:t>The offending player was required to go beyond the center line.</a:t>
            </a:r>
          </a:p>
          <a:p>
            <a:pPr marL="0" indent="0">
              <a:buNone/>
            </a:pPr>
            <a:r>
              <a:rPr lang="en-US" b="1" dirty="0">
                <a:solidFill>
                  <a:schemeClr val="tx1"/>
                </a:solidFill>
              </a:rPr>
              <a:t>The Rules Committee explained:</a:t>
            </a:r>
          </a:p>
          <a:p>
            <a:r>
              <a:rPr lang="en-US" dirty="0">
                <a:solidFill>
                  <a:schemeClr val="tx1"/>
                </a:solidFill>
              </a:rPr>
              <a:t>“This approach simplifies enforcement by removing uncertainty about which player must be sent back and promotes consistent positioning prior to the penalty corner.”</a:t>
            </a:r>
          </a:p>
          <a:p>
            <a:r>
              <a:rPr lang="en-US" dirty="0">
                <a:solidFill>
                  <a:schemeClr val="tx1"/>
                </a:solidFill>
              </a:rPr>
              <a:t>“It reinforces proper timing and discipline by the attacking team during the penalty corner setup.”</a:t>
            </a:r>
          </a:p>
        </p:txBody>
      </p:sp>
      <p:pic>
        <p:nvPicPr>
          <p:cNvPr id="4" name="Picture 3">
            <a:extLst>
              <a:ext uri="{FF2B5EF4-FFF2-40B4-BE49-F238E27FC236}">
                <a16:creationId xmlns:a16="http://schemas.microsoft.com/office/drawing/2014/main" id="{64A65C38-4607-556E-189F-C994F1A889C0}"/>
              </a:ext>
            </a:extLst>
          </p:cNvPr>
          <p:cNvPicPr>
            <a:picLocks noChangeAspect="1"/>
          </p:cNvPicPr>
          <p:nvPr/>
        </p:nvPicPr>
        <p:blipFill>
          <a:blip r:embed="rId3"/>
          <a:stretch>
            <a:fillRect/>
          </a:stretch>
        </p:blipFill>
        <p:spPr>
          <a:xfrm>
            <a:off x="6690116" y="1816995"/>
            <a:ext cx="4454863" cy="3118404"/>
          </a:xfrm>
          <a:prstGeom prst="rect">
            <a:avLst/>
          </a:prstGeom>
        </p:spPr>
      </p:pic>
    </p:spTree>
    <p:extLst>
      <p:ext uri="{BB962C8B-B14F-4D97-AF65-F5344CB8AC3E}">
        <p14:creationId xmlns:p14="http://schemas.microsoft.com/office/powerpoint/2010/main" val="1756690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B54CC-6F71-144D-6B38-BCB20078469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4E5820A-ACBF-4886-D355-B1374FB212B5}"/>
              </a:ext>
            </a:extLst>
          </p:cNvPr>
          <p:cNvSpPr>
            <a:spLocks noGrp="1"/>
          </p:cNvSpPr>
          <p:nvPr>
            <p:ph type="title"/>
          </p:nvPr>
        </p:nvSpPr>
        <p:spPr/>
        <p:txBody>
          <a:bodyPr/>
          <a:lstStyle/>
          <a:p>
            <a:pPr algn="ctr"/>
            <a:r>
              <a:rPr lang="en-US" dirty="0"/>
              <a:t>2026 NFHS Field Hockey Editorial Changes</a:t>
            </a:r>
          </a:p>
        </p:txBody>
      </p:sp>
    </p:spTree>
    <p:extLst>
      <p:ext uri="{BB962C8B-B14F-4D97-AF65-F5344CB8AC3E}">
        <p14:creationId xmlns:p14="http://schemas.microsoft.com/office/powerpoint/2010/main" val="327628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170AD-5BEA-A397-1CC3-CBC05FFCD727}"/>
              </a:ext>
            </a:extLst>
          </p:cNvPr>
          <p:cNvSpPr>
            <a:spLocks noGrp="1"/>
          </p:cNvSpPr>
          <p:nvPr>
            <p:ph type="title"/>
          </p:nvPr>
        </p:nvSpPr>
        <p:spPr/>
        <p:txBody>
          <a:bodyPr/>
          <a:lstStyle/>
          <a:p>
            <a:r>
              <a:rPr lang="en-US" dirty="0"/>
              <a:t>1-5-1f Player Uniform Socks</a:t>
            </a:r>
          </a:p>
        </p:txBody>
      </p:sp>
      <p:sp>
        <p:nvSpPr>
          <p:cNvPr id="4" name="Content Placeholder 4">
            <a:extLst>
              <a:ext uri="{FF2B5EF4-FFF2-40B4-BE49-F238E27FC236}">
                <a16:creationId xmlns:a16="http://schemas.microsoft.com/office/drawing/2014/main" id="{6F8769B3-3D35-4DAF-30F0-BF113E03C70E}"/>
              </a:ext>
            </a:extLst>
          </p:cNvPr>
          <p:cNvSpPr>
            <a:spLocks noGrp="1"/>
          </p:cNvSpPr>
          <p:nvPr>
            <p:ph idx="1"/>
          </p:nvPr>
        </p:nvSpPr>
        <p:spPr>
          <a:xfrm>
            <a:off x="838200" y="1816998"/>
            <a:ext cx="4837670" cy="4163672"/>
          </a:xfrm>
        </p:spPr>
        <p:txBody>
          <a:bodyPr>
            <a:normAutofit/>
          </a:bodyPr>
          <a:lstStyle/>
          <a:p>
            <a:pPr marL="0" indent="0">
              <a:buNone/>
            </a:pPr>
            <a:r>
              <a:rPr lang="en-US" b="1" dirty="0">
                <a:solidFill>
                  <a:schemeClr val="tx1"/>
                </a:solidFill>
              </a:rPr>
              <a:t>All uniforms shall adhere to the following:</a:t>
            </a:r>
          </a:p>
          <a:p>
            <a:r>
              <a:rPr lang="en-US" dirty="0">
                <a:solidFill>
                  <a:schemeClr val="tx1"/>
                </a:solidFill>
              </a:rPr>
              <a:t> The home team shall wear solid, knee-length, </a:t>
            </a:r>
            <a:r>
              <a:rPr lang="en-US" b="1" u="sng" dirty="0">
                <a:solidFill>
                  <a:schemeClr val="tx1"/>
                </a:solidFill>
              </a:rPr>
              <a:t>contrasting dark-colored</a:t>
            </a:r>
            <a:r>
              <a:rPr lang="en-US" dirty="0">
                <a:solidFill>
                  <a:schemeClr val="tx1"/>
                </a:solidFill>
              </a:rPr>
              <a:t> socks, sock guards, not rolled down.</a:t>
            </a:r>
          </a:p>
          <a:p>
            <a:r>
              <a:rPr lang="en-US" dirty="0">
                <a:solidFill>
                  <a:schemeClr val="tx1"/>
                </a:solidFill>
              </a:rPr>
              <a:t>The visiting team shall wear solid, knee-length, </a:t>
            </a:r>
            <a:r>
              <a:rPr lang="en-US" b="1" u="sng" dirty="0">
                <a:solidFill>
                  <a:schemeClr val="tx1"/>
                </a:solidFill>
              </a:rPr>
              <a:t>white</a:t>
            </a:r>
            <a:r>
              <a:rPr lang="en-US" dirty="0">
                <a:solidFill>
                  <a:schemeClr val="tx1"/>
                </a:solidFill>
              </a:rPr>
              <a:t> socks, sock guards.</a:t>
            </a:r>
          </a:p>
        </p:txBody>
      </p:sp>
      <p:pic>
        <p:nvPicPr>
          <p:cNvPr id="8" name="Picture 7">
            <a:extLst>
              <a:ext uri="{FF2B5EF4-FFF2-40B4-BE49-F238E27FC236}">
                <a16:creationId xmlns:a16="http://schemas.microsoft.com/office/drawing/2014/main" id="{0F580E69-6AEA-87A2-13F2-53AA421D05F5}"/>
              </a:ext>
            </a:extLst>
          </p:cNvPr>
          <p:cNvPicPr>
            <a:picLocks noChangeAspect="1"/>
          </p:cNvPicPr>
          <p:nvPr/>
        </p:nvPicPr>
        <p:blipFill>
          <a:blip r:embed="rId3"/>
          <a:stretch>
            <a:fillRect/>
          </a:stretch>
        </p:blipFill>
        <p:spPr>
          <a:xfrm>
            <a:off x="6686716" y="1816998"/>
            <a:ext cx="4460671" cy="1957739"/>
          </a:xfrm>
          <a:prstGeom prst="rect">
            <a:avLst/>
          </a:prstGeom>
        </p:spPr>
      </p:pic>
    </p:spTree>
    <p:extLst>
      <p:ext uri="{BB962C8B-B14F-4D97-AF65-F5344CB8AC3E}">
        <p14:creationId xmlns:p14="http://schemas.microsoft.com/office/powerpoint/2010/main" val="1174421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F85EA-1B08-43A4-1820-701B4F6C172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BC7ABC7-5825-D909-301D-E6C7D3F94BC6}"/>
              </a:ext>
            </a:extLst>
          </p:cNvPr>
          <p:cNvPicPr>
            <a:picLocks noChangeAspect="1"/>
          </p:cNvPicPr>
          <p:nvPr/>
        </p:nvPicPr>
        <p:blipFill>
          <a:blip r:embed="rId3"/>
          <a:stretch>
            <a:fillRect/>
          </a:stretch>
        </p:blipFill>
        <p:spPr>
          <a:xfrm>
            <a:off x="6686716" y="1816998"/>
            <a:ext cx="4460671" cy="3251333"/>
          </a:xfrm>
          <a:prstGeom prst="rect">
            <a:avLst/>
          </a:prstGeom>
        </p:spPr>
      </p:pic>
      <p:sp>
        <p:nvSpPr>
          <p:cNvPr id="2" name="Title 1">
            <a:extLst>
              <a:ext uri="{FF2B5EF4-FFF2-40B4-BE49-F238E27FC236}">
                <a16:creationId xmlns:a16="http://schemas.microsoft.com/office/drawing/2014/main" id="{A53BFD5E-11FF-E911-D1A9-FB58D8FCB65C}"/>
              </a:ext>
            </a:extLst>
          </p:cNvPr>
          <p:cNvSpPr>
            <a:spLocks noGrp="1"/>
          </p:cNvSpPr>
          <p:nvPr>
            <p:ph type="title"/>
          </p:nvPr>
        </p:nvSpPr>
        <p:spPr/>
        <p:txBody>
          <a:bodyPr/>
          <a:lstStyle/>
          <a:p>
            <a:r>
              <a:rPr lang="en-US" dirty="0"/>
              <a:t>1-5-1f Editorial Rationale</a:t>
            </a:r>
          </a:p>
        </p:txBody>
      </p:sp>
      <p:sp>
        <p:nvSpPr>
          <p:cNvPr id="4" name="Content Placeholder 4">
            <a:extLst>
              <a:ext uri="{FF2B5EF4-FFF2-40B4-BE49-F238E27FC236}">
                <a16:creationId xmlns:a16="http://schemas.microsoft.com/office/drawing/2014/main" id="{24E1FA30-4176-F6AB-42ED-1EEFAD44CBE4}"/>
              </a:ext>
            </a:extLst>
          </p:cNvPr>
          <p:cNvSpPr>
            <a:spLocks noGrp="1"/>
          </p:cNvSpPr>
          <p:nvPr>
            <p:ph idx="1"/>
          </p:nvPr>
        </p:nvSpPr>
        <p:spPr>
          <a:xfrm>
            <a:off x="838200" y="1816998"/>
            <a:ext cx="4837670" cy="4163672"/>
          </a:xfrm>
        </p:spPr>
        <p:txBody>
          <a:bodyPr>
            <a:normAutofit/>
          </a:bodyPr>
          <a:lstStyle/>
          <a:p>
            <a:pPr marL="0" indent="0">
              <a:buNone/>
            </a:pPr>
            <a:r>
              <a:rPr lang="en-US" b="1" dirty="0">
                <a:solidFill>
                  <a:schemeClr val="tx1"/>
                </a:solidFill>
              </a:rPr>
              <a:t>Brings alignment to rule 1-5-1b</a:t>
            </a:r>
          </a:p>
          <a:p>
            <a:pPr lvl="0"/>
            <a:r>
              <a:rPr lang="en-US" dirty="0">
                <a:solidFill>
                  <a:schemeClr val="tx1"/>
                </a:solidFill>
              </a:rPr>
              <a:t>Established the home team wears dark jerseys.</a:t>
            </a:r>
          </a:p>
          <a:p>
            <a:pPr lvl="0"/>
            <a:r>
              <a:rPr lang="en-US" dirty="0">
                <a:solidFill>
                  <a:schemeClr val="tx1"/>
                </a:solidFill>
              </a:rPr>
              <a:t>The visiting team wears white jerseys.</a:t>
            </a:r>
          </a:p>
        </p:txBody>
      </p:sp>
    </p:spTree>
    <p:extLst>
      <p:ext uri="{BB962C8B-B14F-4D97-AF65-F5344CB8AC3E}">
        <p14:creationId xmlns:p14="http://schemas.microsoft.com/office/powerpoint/2010/main" val="2832076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B1ABF1-28EE-2C5D-A357-0AFEB2DBA7C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DC2386F-D5BC-CB13-4EAD-43DEB99C547F}"/>
              </a:ext>
            </a:extLst>
          </p:cNvPr>
          <p:cNvSpPr>
            <a:spLocks noGrp="1"/>
          </p:cNvSpPr>
          <p:nvPr>
            <p:ph type="title"/>
          </p:nvPr>
        </p:nvSpPr>
        <p:spPr/>
        <p:txBody>
          <a:bodyPr/>
          <a:lstStyle/>
          <a:p>
            <a:pPr algn="ctr"/>
            <a:r>
              <a:rPr lang="en-US" dirty="0"/>
              <a:t>2026 NFHS Field Hockey Points of Emphasis</a:t>
            </a:r>
          </a:p>
        </p:txBody>
      </p:sp>
    </p:spTree>
    <p:extLst>
      <p:ext uri="{BB962C8B-B14F-4D97-AF65-F5344CB8AC3E}">
        <p14:creationId xmlns:p14="http://schemas.microsoft.com/office/powerpoint/2010/main" val="32887371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EA1F45"/>
        </a:solidFill>
        <a:ln>
          <a:noFill/>
        </a:ln>
      </a:spPr>
      <a:bodyPr rtlCol="0" anchor="ctr"/>
      <a:lstStyle>
        <a:defPPr algn="ctr">
          <a:defRPr sz="1800"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5187</TotalTime>
  <Words>2598</Words>
  <Application>Microsoft Office PowerPoint</Application>
  <PresentationFormat>Widescreen</PresentationFormat>
  <Paragraphs>236</Paragraphs>
  <Slides>27</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Aptos</vt:lpstr>
      <vt:lpstr>Aptos Display</vt:lpstr>
      <vt:lpstr>Arial</vt:lpstr>
      <vt:lpstr>Calibri</vt:lpstr>
      <vt:lpstr>Office Theme</vt:lpstr>
      <vt:lpstr>2026 NFHS Field Hockey Rules Changes</vt:lpstr>
      <vt:lpstr>1-6-1 Player Equipment –  Mouth Protectors</vt:lpstr>
      <vt:lpstr>4-4-3 Substitutions and  Penalty Corners</vt:lpstr>
      <vt:lpstr>4-4-3 Purpose of the New Language</vt:lpstr>
      <vt:lpstr>10-3-3 Attacker Enters Circle Early – Who Goes Beyond?</vt:lpstr>
      <vt:lpstr>2026 NFHS Field Hockey Editorial Changes</vt:lpstr>
      <vt:lpstr>1-5-1f Player Uniform Socks</vt:lpstr>
      <vt:lpstr>1-5-1f Editorial Rationale</vt:lpstr>
      <vt:lpstr>2026 NFHS Field Hockey Points of Emphasis</vt:lpstr>
      <vt:lpstr>Penalty Corners:  Retaken vs. Subsequent Corners</vt:lpstr>
      <vt:lpstr>Penalty Corners: Early Entry Violations</vt:lpstr>
      <vt:lpstr>Penalty Corner Mechanics  and Enforcement</vt:lpstr>
      <vt:lpstr>Substitution During a Penalty Corner</vt:lpstr>
      <vt:lpstr>Goalkeeper Replacement During a Penalty Corner</vt:lpstr>
      <vt:lpstr>Wire-Caged Face Masks</vt:lpstr>
      <vt:lpstr>Face Mask Violation</vt:lpstr>
      <vt:lpstr>Player Equipment:  Tooth and Mouth Protectors</vt:lpstr>
      <vt:lpstr>NFHS Officials Education </vt:lpstr>
      <vt:lpstr>All Things Officiating  in One Place!</vt:lpstr>
      <vt:lpstr>PowerPoint Presentation</vt:lpstr>
      <vt:lpstr> NFHS Learning Center</vt:lpstr>
      <vt:lpstr>The National Leader</vt:lpstr>
      <vt:lpstr>Over 29 million courses delivered!</vt:lpstr>
      <vt:lpstr>NFHS Network</vt:lpstr>
      <vt:lpstr>NFHS Network</vt:lpstr>
      <vt:lpstr>Capture Your Memories –  Clip and Share</vt:lpstr>
      <vt:lpstr>NFHS Authenticating Mark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McIntosh</dc:creator>
  <cp:lastModifiedBy>Jan Martin</cp:lastModifiedBy>
  <cp:revision>74</cp:revision>
  <cp:lastPrinted>2025-03-26T21:22:12Z</cp:lastPrinted>
  <dcterms:created xsi:type="dcterms:W3CDTF">2024-02-15T19:09:41Z</dcterms:created>
  <dcterms:modified xsi:type="dcterms:W3CDTF">2026-08-07T13:28:13Z</dcterms:modified>
</cp:coreProperties>
</file>